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09"/>
  </p:notesMasterIdLst>
  <p:handoutMasterIdLst>
    <p:handoutMasterId r:id="rId110"/>
  </p:handoutMasterIdLst>
  <p:sldIdLst>
    <p:sldId id="522" r:id="rId2"/>
    <p:sldId id="594" r:id="rId3"/>
    <p:sldId id="677" r:id="rId4"/>
    <p:sldId id="671" r:id="rId5"/>
    <p:sldId id="597" r:id="rId6"/>
    <p:sldId id="676" r:id="rId7"/>
    <p:sldId id="673" r:id="rId8"/>
    <p:sldId id="681" r:id="rId9"/>
    <p:sldId id="680" r:id="rId10"/>
    <p:sldId id="745" r:id="rId11"/>
    <p:sldId id="672" r:id="rId12"/>
    <p:sldId id="682" r:id="rId13"/>
    <p:sldId id="684" r:id="rId14"/>
    <p:sldId id="686" r:id="rId15"/>
    <p:sldId id="687" r:id="rId16"/>
    <p:sldId id="689" r:id="rId17"/>
    <p:sldId id="690" r:id="rId18"/>
    <p:sldId id="692" r:id="rId19"/>
    <p:sldId id="694" r:id="rId20"/>
    <p:sldId id="696" r:id="rId21"/>
    <p:sldId id="698" r:id="rId22"/>
    <p:sldId id="699" r:id="rId23"/>
    <p:sldId id="700" r:id="rId24"/>
    <p:sldId id="702" r:id="rId25"/>
    <p:sldId id="706" r:id="rId26"/>
    <p:sldId id="707" r:id="rId27"/>
    <p:sldId id="709" r:id="rId28"/>
    <p:sldId id="713" r:id="rId29"/>
    <p:sldId id="714" r:id="rId30"/>
    <p:sldId id="716" r:id="rId31"/>
    <p:sldId id="718" r:id="rId32"/>
    <p:sldId id="720" r:id="rId33"/>
    <p:sldId id="721" r:id="rId34"/>
    <p:sldId id="723" r:id="rId35"/>
    <p:sldId id="724" r:id="rId36"/>
    <p:sldId id="727" r:id="rId37"/>
    <p:sldId id="729" r:id="rId38"/>
    <p:sldId id="732" r:id="rId39"/>
    <p:sldId id="746" r:id="rId40"/>
    <p:sldId id="730" r:id="rId41"/>
    <p:sldId id="733" r:id="rId42"/>
    <p:sldId id="735" r:id="rId43"/>
    <p:sldId id="742" r:id="rId44"/>
    <p:sldId id="701" r:id="rId45"/>
    <p:sldId id="736" r:id="rId46"/>
    <p:sldId id="738" r:id="rId47"/>
    <p:sldId id="747" r:id="rId48"/>
    <p:sldId id="741" r:id="rId49"/>
    <p:sldId id="728" r:id="rId50"/>
    <p:sldId id="737" r:id="rId51"/>
    <p:sldId id="739" r:id="rId52"/>
    <p:sldId id="776" r:id="rId53"/>
    <p:sldId id="748" r:id="rId54"/>
    <p:sldId id="777" r:id="rId55"/>
    <p:sldId id="781" r:id="rId56"/>
    <p:sldId id="780" r:id="rId57"/>
    <p:sldId id="783" r:id="rId58"/>
    <p:sldId id="784" r:id="rId59"/>
    <p:sldId id="785" r:id="rId60"/>
    <p:sldId id="786" r:id="rId61"/>
    <p:sldId id="787" r:id="rId62"/>
    <p:sldId id="789" r:id="rId63"/>
    <p:sldId id="790" r:id="rId64"/>
    <p:sldId id="791" r:id="rId65"/>
    <p:sldId id="792" r:id="rId66"/>
    <p:sldId id="795" r:id="rId67"/>
    <p:sldId id="796" r:id="rId68"/>
    <p:sldId id="797" r:id="rId69"/>
    <p:sldId id="798" r:id="rId70"/>
    <p:sldId id="799" r:id="rId71"/>
    <p:sldId id="793" r:id="rId72"/>
    <p:sldId id="802" r:id="rId73"/>
    <p:sldId id="803" r:id="rId74"/>
    <p:sldId id="804" r:id="rId75"/>
    <p:sldId id="805" r:id="rId76"/>
    <p:sldId id="806" r:id="rId77"/>
    <p:sldId id="794" r:id="rId78"/>
    <p:sldId id="807" r:id="rId79"/>
    <p:sldId id="808" r:id="rId80"/>
    <p:sldId id="837" r:id="rId81"/>
    <p:sldId id="835" r:id="rId82"/>
    <p:sldId id="836" r:id="rId83"/>
    <p:sldId id="815" r:id="rId84"/>
    <p:sldId id="816" r:id="rId85"/>
    <p:sldId id="817" r:id="rId86"/>
    <p:sldId id="818" r:id="rId87"/>
    <p:sldId id="819" r:id="rId88"/>
    <p:sldId id="820" r:id="rId89"/>
    <p:sldId id="821" r:id="rId90"/>
    <p:sldId id="822" r:id="rId91"/>
    <p:sldId id="839" r:id="rId92"/>
    <p:sldId id="825" r:id="rId93"/>
    <p:sldId id="826" r:id="rId94"/>
    <p:sldId id="827" r:id="rId95"/>
    <p:sldId id="828" r:id="rId96"/>
    <p:sldId id="829" r:id="rId97"/>
    <p:sldId id="830" r:id="rId98"/>
    <p:sldId id="831" r:id="rId99"/>
    <p:sldId id="832" r:id="rId100"/>
    <p:sldId id="840" r:id="rId101"/>
    <p:sldId id="841" r:id="rId102"/>
    <p:sldId id="842" r:id="rId103"/>
    <p:sldId id="843" r:id="rId104"/>
    <p:sldId id="833" r:id="rId105"/>
    <p:sldId id="834" r:id="rId106"/>
    <p:sldId id="801" r:id="rId107"/>
    <p:sldId id="838" r:id="rId108"/>
  </p:sldIdLst>
  <p:sldSz cx="9144000" cy="6858000" type="screen4x3"/>
  <p:notesSz cx="9236075" cy="7010400"/>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FF"/>
    <a:srgbClr val="FF0000"/>
    <a:srgbClr val="FFFFFF"/>
    <a:srgbClr val="FF9999"/>
    <a:srgbClr val="66FF33"/>
    <a:srgbClr val="33CC33"/>
    <a:srgbClr val="000F3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03" autoAdjust="0"/>
    <p:restoredTop sz="94636" autoAdjust="0"/>
  </p:normalViewPr>
  <p:slideViewPr>
    <p:cSldViewPr>
      <p:cViewPr>
        <p:scale>
          <a:sx n="50" d="100"/>
          <a:sy n="50" d="100"/>
        </p:scale>
        <p:origin x="-858" y="-426"/>
      </p:cViewPr>
      <p:guideLst>
        <p:guide orient="horz" pos="2160"/>
        <p:guide pos="2880"/>
      </p:guideLst>
    </p:cSldViewPr>
  </p:slideViewPr>
  <p:outlineViewPr>
    <p:cViewPr>
      <p:scale>
        <a:sx n="33" d="100"/>
        <a:sy n="33" d="100"/>
      </p:scale>
      <p:origin x="0" y="1009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p:cNvSpPr>
            <a:spLocks noGrp="1" noChangeArrowheads="1"/>
          </p:cNvSpPr>
          <p:nvPr>
            <p:ph type="hdr" sz="quarter"/>
          </p:nvPr>
        </p:nvSpPr>
        <p:spPr bwMode="auto">
          <a:xfrm>
            <a:off x="0" y="0"/>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atin typeface="Arial" pitchFamily="34" charset="0"/>
                <a:cs typeface="+mn-cs"/>
              </a:defRPr>
            </a:lvl1pPr>
          </a:lstStyle>
          <a:p>
            <a:pPr>
              <a:defRPr/>
            </a:pPr>
            <a:r>
              <a:rPr lang="en-US"/>
              <a:t>GOD'S LAND PROMISE TO ABRAHAM </a:t>
            </a:r>
          </a:p>
        </p:txBody>
      </p:sp>
      <p:sp>
        <p:nvSpPr>
          <p:cNvPr id="559107" name="Rectangle 3"/>
          <p:cNvSpPr>
            <a:spLocks noGrp="1" noChangeArrowheads="1"/>
          </p:cNvSpPr>
          <p:nvPr>
            <p:ph type="dt" sz="quarter" idx="1"/>
          </p:nvPr>
        </p:nvSpPr>
        <p:spPr bwMode="auto">
          <a:xfrm>
            <a:off x="5230813" y="0"/>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cs typeface="+mn-cs"/>
              </a:defRPr>
            </a:lvl1pPr>
          </a:lstStyle>
          <a:p>
            <a:pPr>
              <a:defRPr/>
            </a:pPr>
            <a:fld id="{C8C4851C-DBE9-438B-A94A-A46CF2473233}" type="datetime1">
              <a:rPr lang="en-US"/>
              <a:pPr>
                <a:defRPr/>
              </a:pPr>
              <a:t>7/24/2012</a:t>
            </a:fld>
            <a:endParaRPr lang="en-US"/>
          </a:p>
        </p:txBody>
      </p:sp>
      <p:sp>
        <p:nvSpPr>
          <p:cNvPr id="559108" name="Rectangle 4"/>
          <p:cNvSpPr>
            <a:spLocks noGrp="1" noChangeArrowheads="1"/>
          </p:cNvSpPr>
          <p:nvPr>
            <p:ph type="ftr" sz="quarter" idx="2"/>
          </p:nvPr>
        </p:nvSpPr>
        <p:spPr bwMode="auto">
          <a:xfrm>
            <a:off x="0" y="6657975"/>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atin typeface="Arial" pitchFamily="34" charset="0"/>
                <a:cs typeface="+mn-cs"/>
              </a:defRPr>
            </a:lvl1pPr>
          </a:lstStyle>
          <a:p>
            <a:pPr>
              <a:defRPr/>
            </a:pPr>
            <a:r>
              <a:rPr lang="en-US"/>
              <a:t>Various Views of Israel's Promised Land Boundaries</a:t>
            </a:r>
          </a:p>
        </p:txBody>
      </p:sp>
      <p:sp>
        <p:nvSpPr>
          <p:cNvPr id="559109" name="Rectangle 5"/>
          <p:cNvSpPr>
            <a:spLocks noGrp="1" noChangeArrowheads="1"/>
          </p:cNvSpPr>
          <p:nvPr>
            <p:ph type="sldNum" sz="quarter" idx="3"/>
          </p:nvPr>
        </p:nvSpPr>
        <p:spPr bwMode="auto">
          <a:xfrm>
            <a:off x="5230813" y="6657975"/>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cs typeface="+mn-cs"/>
              </a:defRPr>
            </a:lvl1pPr>
          </a:lstStyle>
          <a:p>
            <a:pPr>
              <a:defRPr/>
            </a:pPr>
            <a:fld id="{77EFBEC1-C3E6-40BE-8481-A47979C4208C}" type="slidenum">
              <a:rPr lang="en-US"/>
              <a:pPr>
                <a:defRPr/>
              </a:pPr>
              <a:t>‹#›</a:t>
            </a:fld>
            <a:endParaRPr lang="en-US"/>
          </a:p>
        </p:txBody>
      </p:sp>
    </p:spTree>
    <p:extLst>
      <p:ext uri="{BB962C8B-B14F-4D97-AF65-F5344CB8AC3E}">
        <p14:creationId xmlns:p14="http://schemas.microsoft.com/office/powerpoint/2010/main" xmlns="" val="728689882"/>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62" name="Rectangle 2"/>
          <p:cNvSpPr>
            <a:spLocks noGrp="1" noChangeArrowheads="1"/>
          </p:cNvSpPr>
          <p:nvPr>
            <p:ph type="hdr" sz="quarter"/>
          </p:nvPr>
        </p:nvSpPr>
        <p:spPr bwMode="auto">
          <a:xfrm>
            <a:off x="0" y="0"/>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atin typeface="Arial" pitchFamily="34" charset="0"/>
                <a:cs typeface="+mn-cs"/>
              </a:defRPr>
            </a:lvl1pPr>
          </a:lstStyle>
          <a:p>
            <a:pPr>
              <a:defRPr/>
            </a:pPr>
            <a:r>
              <a:rPr lang="en-US"/>
              <a:t>GOD'S LAND PROMISE TO ABRAHAM </a:t>
            </a:r>
          </a:p>
        </p:txBody>
      </p:sp>
      <p:sp>
        <p:nvSpPr>
          <p:cNvPr id="296963" name="Rectangle 3"/>
          <p:cNvSpPr>
            <a:spLocks noGrp="1" noChangeArrowheads="1"/>
          </p:cNvSpPr>
          <p:nvPr>
            <p:ph type="dt" idx="1"/>
          </p:nvPr>
        </p:nvSpPr>
        <p:spPr bwMode="auto">
          <a:xfrm>
            <a:off x="5230813" y="0"/>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cs typeface="+mn-cs"/>
              </a:defRPr>
            </a:lvl1pPr>
          </a:lstStyle>
          <a:p>
            <a:pPr>
              <a:defRPr/>
            </a:pPr>
            <a:fld id="{83894E2A-4294-4C88-B808-CA2D614B001B}" type="datetime1">
              <a:rPr lang="en-US"/>
              <a:pPr>
                <a:defRPr/>
              </a:pPr>
              <a:t>7/24/2012</a:t>
            </a:fld>
            <a:endParaRPr lang="en-US"/>
          </a:p>
        </p:txBody>
      </p:sp>
      <p:sp>
        <p:nvSpPr>
          <p:cNvPr id="52228" name="Rectangle 4"/>
          <p:cNvSpPr>
            <a:spLocks noGrp="1" noRot="1" noChangeAspect="1" noChangeArrowheads="1" noTextEdit="1"/>
          </p:cNvSpPr>
          <p:nvPr>
            <p:ph type="sldImg" idx="2"/>
          </p:nvPr>
        </p:nvSpPr>
        <p:spPr bwMode="auto">
          <a:xfrm>
            <a:off x="2865438" y="525463"/>
            <a:ext cx="3505200" cy="26289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96965" name="Rectangle 5"/>
          <p:cNvSpPr>
            <a:spLocks noGrp="1" noChangeArrowheads="1"/>
          </p:cNvSpPr>
          <p:nvPr>
            <p:ph type="body" sz="quarter" idx="3"/>
          </p:nvPr>
        </p:nvSpPr>
        <p:spPr bwMode="auto">
          <a:xfrm>
            <a:off x="923925" y="3330575"/>
            <a:ext cx="7388225" cy="31543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6966" name="Rectangle 6"/>
          <p:cNvSpPr>
            <a:spLocks noGrp="1" noChangeArrowheads="1"/>
          </p:cNvSpPr>
          <p:nvPr>
            <p:ph type="ftr" sz="quarter" idx="4"/>
          </p:nvPr>
        </p:nvSpPr>
        <p:spPr bwMode="auto">
          <a:xfrm>
            <a:off x="0" y="6657975"/>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atin typeface="Arial" pitchFamily="34" charset="0"/>
                <a:cs typeface="+mn-cs"/>
              </a:defRPr>
            </a:lvl1pPr>
          </a:lstStyle>
          <a:p>
            <a:pPr>
              <a:defRPr/>
            </a:pPr>
            <a:r>
              <a:rPr lang="en-US"/>
              <a:t>Various Views of Israel's Promised Land Boundaries</a:t>
            </a:r>
          </a:p>
        </p:txBody>
      </p:sp>
      <p:sp>
        <p:nvSpPr>
          <p:cNvPr id="296967" name="Rectangle 7"/>
          <p:cNvSpPr>
            <a:spLocks noGrp="1" noChangeArrowheads="1"/>
          </p:cNvSpPr>
          <p:nvPr>
            <p:ph type="sldNum" sz="quarter" idx="5"/>
          </p:nvPr>
        </p:nvSpPr>
        <p:spPr bwMode="auto">
          <a:xfrm>
            <a:off x="5230813" y="6657975"/>
            <a:ext cx="4003675" cy="350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cs typeface="+mn-cs"/>
              </a:defRPr>
            </a:lvl1pPr>
          </a:lstStyle>
          <a:p>
            <a:pPr>
              <a:defRPr/>
            </a:pPr>
            <a:fld id="{07C17DA0-D235-44CC-BDFB-BD0F5AE97E63}" type="slidenum">
              <a:rPr lang="en-US"/>
              <a:pPr>
                <a:defRPr/>
              </a:pPr>
              <a:t>‹#›</a:t>
            </a:fld>
            <a:endParaRPr lang="en-US"/>
          </a:p>
        </p:txBody>
      </p:sp>
    </p:spTree>
    <p:extLst>
      <p:ext uri="{BB962C8B-B14F-4D97-AF65-F5344CB8AC3E}">
        <p14:creationId xmlns:p14="http://schemas.microsoft.com/office/powerpoint/2010/main" xmlns="" val="3498464532"/>
      </p:ext>
    </p:extLst>
  </p:cSld>
  <p:clrMap bg1="lt1" tx1="dk1" bg2="lt2" tx2="dk2" accent1="accent1" accent2="accent2" accent3="accent3" accent4="accent4" accent5="accent5" accent6="accent6" hlink="hlink" folHlink="folHlink"/>
  <p:hf sldNum="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smtClean="0">
              <a:latin typeface="Arial" charset="0"/>
            </a:endParaRPr>
          </a:p>
        </p:txBody>
      </p:sp>
      <p:sp>
        <p:nvSpPr>
          <p:cNvPr id="4" name="Header Placeholder 3"/>
          <p:cNvSpPr>
            <a:spLocks noGrp="1"/>
          </p:cNvSpPr>
          <p:nvPr>
            <p:ph type="hdr" sz="quarter"/>
          </p:nvPr>
        </p:nvSpPr>
        <p:spPr/>
        <p:txBody>
          <a:bodyPr/>
          <a:lstStyle/>
          <a:p>
            <a:pPr>
              <a:defRPr/>
            </a:pPr>
            <a:r>
              <a:rPr lang="en-US" smtClean="0"/>
              <a:t>GOD'S LAND PROMISE TO ABRAHAM </a:t>
            </a:r>
            <a:endParaRPr lang="en-US"/>
          </a:p>
        </p:txBody>
      </p:sp>
      <p:sp>
        <p:nvSpPr>
          <p:cNvPr id="5" name="Date Placeholder 4"/>
          <p:cNvSpPr>
            <a:spLocks noGrp="1"/>
          </p:cNvSpPr>
          <p:nvPr>
            <p:ph type="dt" sz="quarter" idx="1"/>
          </p:nvPr>
        </p:nvSpPr>
        <p:spPr/>
        <p:txBody>
          <a:bodyPr/>
          <a:lstStyle/>
          <a:p>
            <a:pPr>
              <a:defRPr/>
            </a:pPr>
            <a:fld id="{54D10C82-7CA7-4E91-B279-EA8BDE6E0C8B}" type="datetime1">
              <a:rPr lang="en-US" smtClean="0"/>
              <a:pPr>
                <a:defRPr/>
              </a:pPr>
              <a:t>7/24/2012</a:t>
            </a:fld>
            <a:endParaRPr lang="en-US"/>
          </a:p>
        </p:txBody>
      </p:sp>
      <p:sp>
        <p:nvSpPr>
          <p:cNvPr id="6" name="Footer Placeholder 5"/>
          <p:cNvSpPr>
            <a:spLocks noGrp="1"/>
          </p:cNvSpPr>
          <p:nvPr>
            <p:ph type="ftr" sz="quarter" idx="4"/>
          </p:nvPr>
        </p:nvSpPr>
        <p:spPr/>
        <p:txBody>
          <a:bodyPr/>
          <a:lstStyle/>
          <a:p>
            <a:pPr>
              <a:defRPr/>
            </a:pPr>
            <a:r>
              <a:rPr lang="en-US" smtClean="0"/>
              <a:t>Various Views of Israel's Promised Land Boundaries</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fld id="{34FB5C35-BA3D-4D9E-914F-4331BBF8CCE8}" type="slidenum">
              <a:rPr lang="en-US" smtClean="0">
                <a:latin typeface="Arial" charset="0"/>
              </a:rPr>
              <a:pPr/>
              <a:t>103</a:t>
            </a:fld>
            <a:endParaRPr lang="en-US" smtClean="0">
              <a:latin typeface="Arial"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b="1"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152511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673920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152400"/>
            <a:ext cx="2209800" cy="66294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477000" cy="6629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574520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68970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4281707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52400"/>
            <a:ext cx="4343400" cy="6629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52400"/>
            <a:ext cx="4343400" cy="6629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72968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071436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361732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26230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126617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89284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9219"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hangingPunct="0">
                <a:defRPr/>
              </a:pPr>
              <a:endParaRPr lang="en-US">
                <a:solidFill>
                  <a:srgbClr val="FFFFFF"/>
                </a:solidFill>
                <a:latin typeface="Arial" charset="0"/>
                <a:cs typeface="+mn-cs"/>
              </a:endParaRPr>
            </a:p>
          </p:txBody>
        </p:sp>
        <p:sp>
          <p:nvSpPr>
            <p:cNvPr id="9220"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hangingPunct="0">
                <a:defRPr/>
              </a:pPr>
              <a:endParaRPr lang="en-US">
                <a:solidFill>
                  <a:srgbClr val="FFFFFF"/>
                </a:solidFill>
                <a:latin typeface="Arial" charset="0"/>
                <a:cs typeface="+mn-cs"/>
              </a:endParaRPr>
            </a:p>
          </p:txBody>
        </p:sp>
        <p:sp>
          <p:nvSpPr>
            <p:cNvPr id="9221"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hangingPunct="0">
                <a:defRPr/>
              </a:pPr>
              <a:endParaRPr lang="en-US">
                <a:solidFill>
                  <a:srgbClr val="FFFFFF"/>
                </a:solidFill>
                <a:latin typeface="Arial" charset="0"/>
                <a:cs typeface="+mn-cs"/>
              </a:endParaRPr>
            </a:p>
          </p:txBody>
        </p:sp>
        <p:sp>
          <p:nvSpPr>
            <p:cNvPr id="9222"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hangingPunct="0">
                <a:defRPr/>
              </a:pPr>
              <a:endParaRPr lang="en-US">
                <a:solidFill>
                  <a:srgbClr val="FFFFFF"/>
                </a:solidFill>
                <a:latin typeface="Arial" charset="0"/>
                <a:cs typeface="+mn-cs"/>
              </a:endParaRPr>
            </a:p>
          </p:txBody>
        </p:sp>
        <p:sp>
          <p:nvSpPr>
            <p:cNvPr id="1032"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0" hangingPunct="0"/>
              <a:endParaRPr lang="en-US">
                <a:solidFill>
                  <a:srgbClr val="FFFFFF"/>
                </a:solidFill>
                <a:latin typeface="Arial" charset="0"/>
              </a:endParaRPr>
            </a:p>
          </p:txBody>
        </p:sp>
        <p:sp>
          <p:nvSpPr>
            <p:cNvPr id="1033"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0" hangingPunct="0"/>
              <a:endParaRPr lang="en-US">
                <a:solidFill>
                  <a:srgbClr val="FFFFFF"/>
                </a:solidFill>
                <a:latin typeface="Arial" charset="0"/>
              </a:endParaRPr>
            </a:p>
          </p:txBody>
        </p:sp>
        <p:sp>
          <p:nvSpPr>
            <p:cNvPr id="1034"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eaLnBrk="0" hangingPunct="0"/>
              <a:endParaRPr lang="en-US">
                <a:solidFill>
                  <a:srgbClr val="FFFFFF"/>
                </a:solidFill>
                <a:latin typeface="Arial" charset="0"/>
              </a:endParaRPr>
            </a:p>
          </p:txBody>
        </p:sp>
      </p:grpSp>
      <p:sp>
        <p:nvSpPr>
          <p:cNvPr id="9227" name="Rectangle 11"/>
          <p:cNvSpPr>
            <a:spLocks noGrp="1" noChangeArrowheads="1"/>
          </p:cNvSpPr>
          <p:nvPr>
            <p:ph type="body" idx="1"/>
          </p:nvPr>
        </p:nvSpPr>
        <p:spPr bwMode="auto">
          <a:xfrm>
            <a:off x="304800" y="152400"/>
            <a:ext cx="8839200" cy="6629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609600" indent="-609600" algn="l" rtl="0" eaLnBrk="0" fontAlgn="base" hangingPunct="0">
        <a:spcBef>
          <a:spcPct val="20000"/>
        </a:spcBef>
        <a:spcAft>
          <a:spcPct val="0"/>
        </a:spcAft>
        <a:buClr>
          <a:schemeClr val="hlink"/>
        </a:buClr>
        <a:buFont typeface="Wingdings" pitchFamily="2" charset="2"/>
        <a:buAutoNum type="arabicPeriod"/>
        <a:defRPr sz="3200">
          <a:solidFill>
            <a:schemeClr val="tx1"/>
          </a:solidFill>
          <a:effectLst>
            <a:outerShdw blurRad="38100" dist="38100" dir="2700000" algn="tl">
              <a:srgbClr val="010199"/>
            </a:outerShdw>
          </a:effectLst>
          <a:latin typeface="+mn-lt"/>
          <a:ea typeface="+mn-ea"/>
          <a:cs typeface="+mn-cs"/>
        </a:defRPr>
      </a:lvl1pPr>
      <a:lvl2pPr marL="990600" indent="-533400" algn="l" rtl="0" eaLnBrk="0" fontAlgn="base" hangingPunct="0">
        <a:spcBef>
          <a:spcPct val="20000"/>
        </a:spcBef>
        <a:spcAft>
          <a:spcPct val="0"/>
        </a:spcAft>
        <a:buClr>
          <a:schemeClr val="hlink"/>
        </a:buClr>
        <a:buFont typeface="Wingdings" pitchFamily="2" charset="2"/>
        <a:buAutoNum type="alphaLcPeriod"/>
        <a:defRPr sz="2800">
          <a:solidFill>
            <a:schemeClr val="tx1"/>
          </a:solidFill>
          <a:effectLst>
            <a:outerShdw blurRad="38100" dist="38100" dir="2700000" algn="tl">
              <a:srgbClr val="010199"/>
            </a:outerShdw>
          </a:effectLst>
          <a:latin typeface="+mn-lt"/>
        </a:defRPr>
      </a:lvl2pPr>
      <a:lvl3pPr marL="1371600" indent="-457200" algn="l" rtl="0" eaLnBrk="0" fontAlgn="base" hangingPunct="0">
        <a:spcBef>
          <a:spcPct val="20000"/>
        </a:spcBef>
        <a:spcAft>
          <a:spcPct val="0"/>
        </a:spcAft>
        <a:buClr>
          <a:schemeClr val="accent2"/>
        </a:buClr>
        <a:buSzPct val="75000"/>
        <a:buFont typeface="Wingdings" pitchFamily="2" charset="2"/>
        <a:buAutoNum type="arabicPeriod"/>
        <a:defRPr sz="2400">
          <a:solidFill>
            <a:schemeClr val="tx1"/>
          </a:solidFill>
          <a:effectLst>
            <a:outerShdw blurRad="38100" dist="38100" dir="2700000" algn="tl">
              <a:srgbClr val="010199"/>
            </a:outerShdw>
          </a:effectLst>
          <a:latin typeface="+mn-lt"/>
        </a:defRPr>
      </a:lvl3pPr>
      <a:lvl4pPr marL="1752600" indent="-381000" algn="l" rtl="0" eaLnBrk="0" fontAlgn="base" hangingPunct="0">
        <a:spcBef>
          <a:spcPct val="20000"/>
        </a:spcBef>
        <a:spcAft>
          <a:spcPct val="0"/>
        </a:spcAft>
        <a:buClr>
          <a:schemeClr val="folHlink"/>
        </a:buClr>
        <a:buSzPct val="75000"/>
        <a:buFont typeface="Wingdings" pitchFamily="2" charset="2"/>
        <a:buAutoNum type="arabicPeriod"/>
        <a:defRPr sz="2000">
          <a:solidFill>
            <a:schemeClr val="tx1"/>
          </a:solidFill>
          <a:effectLst>
            <a:outerShdw blurRad="38100" dist="38100" dir="2700000" algn="tl">
              <a:srgbClr val="010199"/>
            </a:outerShdw>
          </a:effectLst>
          <a:latin typeface="+mn-lt"/>
        </a:defRPr>
      </a:lvl4pPr>
      <a:lvl5pPr marL="2209800" indent="-381000" algn="l" rtl="0" eaLnBrk="0" fontAlgn="base" hangingPunct="0">
        <a:spcBef>
          <a:spcPct val="20000"/>
        </a:spcBef>
        <a:spcAft>
          <a:spcPct val="0"/>
        </a:spcAft>
        <a:buClr>
          <a:schemeClr val="tx1"/>
        </a:buClr>
        <a:buSzPct val="75000"/>
        <a:buFont typeface="Wingdings" pitchFamily="2" charset="2"/>
        <a:buAutoNum type="arabicPeriod"/>
        <a:defRPr sz="2000">
          <a:solidFill>
            <a:schemeClr val="tx1"/>
          </a:solidFill>
          <a:effectLst>
            <a:outerShdw blurRad="38100" dist="38100" dir="2700000" algn="tl">
              <a:srgbClr val="010199"/>
            </a:outerShdw>
          </a:effectLst>
          <a:latin typeface="+mn-lt"/>
        </a:defRPr>
      </a:lvl5pPr>
      <a:lvl6pPr marL="2667000" indent="-381000" algn="l" rtl="0" fontAlgn="base">
        <a:spcBef>
          <a:spcPct val="20000"/>
        </a:spcBef>
        <a:spcAft>
          <a:spcPct val="0"/>
        </a:spcAft>
        <a:buClr>
          <a:schemeClr val="tx1"/>
        </a:buClr>
        <a:buSzPct val="75000"/>
        <a:buFont typeface="Wingdings" pitchFamily="2" charset="2"/>
        <a:buAutoNum type="arabicPeriod"/>
        <a:defRPr sz="2000">
          <a:solidFill>
            <a:schemeClr val="tx1"/>
          </a:solidFill>
          <a:effectLst>
            <a:outerShdw blurRad="38100" dist="38100" dir="2700000" algn="tl">
              <a:srgbClr val="010199"/>
            </a:outerShdw>
          </a:effectLst>
          <a:latin typeface="+mn-lt"/>
        </a:defRPr>
      </a:lvl6pPr>
      <a:lvl7pPr marL="3124200" indent="-381000" algn="l" rtl="0" fontAlgn="base">
        <a:spcBef>
          <a:spcPct val="20000"/>
        </a:spcBef>
        <a:spcAft>
          <a:spcPct val="0"/>
        </a:spcAft>
        <a:buClr>
          <a:schemeClr val="tx1"/>
        </a:buClr>
        <a:buSzPct val="75000"/>
        <a:buFont typeface="Wingdings" pitchFamily="2" charset="2"/>
        <a:buAutoNum type="arabicPeriod"/>
        <a:defRPr sz="2000">
          <a:solidFill>
            <a:schemeClr val="tx1"/>
          </a:solidFill>
          <a:effectLst>
            <a:outerShdw blurRad="38100" dist="38100" dir="2700000" algn="tl">
              <a:srgbClr val="010199"/>
            </a:outerShdw>
          </a:effectLst>
          <a:latin typeface="+mn-lt"/>
        </a:defRPr>
      </a:lvl7pPr>
      <a:lvl8pPr marL="3581400" indent="-381000" algn="l" rtl="0" fontAlgn="base">
        <a:spcBef>
          <a:spcPct val="20000"/>
        </a:spcBef>
        <a:spcAft>
          <a:spcPct val="0"/>
        </a:spcAft>
        <a:buClr>
          <a:schemeClr val="tx1"/>
        </a:buClr>
        <a:buSzPct val="75000"/>
        <a:buFont typeface="Wingdings" pitchFamily="2" charset="2"/>
        <a:buAutoNum type="arabicPeriod"/>
        <a:defRPr sz="2000">
          <a:solidFill>
            <a:schemeClr val="tx1"/>
          </a:solidFill>
          <a:effectLst>
            <a:outerShdw blurRad="38100" dist="38100" dir="2700000" algn="tl">
              <a:srgbClr val="010199"/>
            </a:outerShdw>
          </a:effectLst>
          <a:latin typeface="+mn-lt"/>
        </a:defRPr>
      </a:lvl8pPr>
      <a:lvl9pPr marL="4038600" indent="-381000" algn="l" rtl="0" fontAlgn="base">
        <a:spcBef>
          <a:spcPct val="20000"/>
        </a:spcBef>
        <a:spcAft>
          <a:spcPct val="0"/>
        </a:spcAft>
        <a:buClr>
          <a:schemeClr val="tx1"/>
        </a:buClr>
        <a:buSzPct val="75000"/>
        <a:buFont typeface="Wingdings" pitchFamily="2" charset="2"/>
        <a:buAutoNum type="arabicPeriod"/>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057400"/>
            <a:ext cx="8839200" cy="838200"/>
          </a:xfrm>
        </p:spPr>
        <p:txBody>
          <a:bodyPr/>
          <a:lstStyle/>
          <a:p>
            <a:pPr marL="0" indent="0" algn="ctr" eaLnBrk="1" hangingPunct="1">
              <a:buFont typeface="Wingdings" pitchFamily="2" charset="2"/>
              <a:buNone/>
              <a:tabLst>
                <a:tab pos="2635250" algn="l"/>
              </a:tabLst>
              <a:defRPr/>
            </a:pPr>
            <a:r>
              <a:rPr lang="en-US" sz="6200" b="1" dirty="0" smtClean="0">
                <a:solidFill>
                  <a:srgbClr val="FFFF00"/>
                </a:solidFill>
              </a:rPr>
              <a:t>Sanctification</a:t>
            </a:r>
          </a:p>
          <a:p>
            <a:pPr marL="0" indent="0" algn="ctr" eaLnBrk="1" hangingPunct="1">
              <a:buFont typeface="Wingdings" pitchFamily="2" charset="2"/>
              <a:buNone/>
              <a:tabLst>
                <a:tab pos="2635250" algn="l"/>
              </a:tabLst>
              <a:defRPr/>
            </a:pPr>
            <a:r>
              <a:rPr lang="en-US" sz="5400" b="1" dirty="0" smtClean="0">
                <a:solidFill>
                  <a:srgbClr val="FFFF00"/>
                </a:solidFill>
              </a:rPr>
              <a:t>“</a:t>
            </a:r>
            <a:r>
              <a:rPr lang="en-US" sz="5400" b="1" smtClean="0">
                <a:solidFill>
                  <a:srgbClr val="FFFF00"/>
                </a:solidFill>
              </a:rPr>
              <a:t>The </a:t>
            </a:r>
            <a:r>
              <a:rPr lang="en-US" sz="5400" b="1" smtClean="0">
                <a:solidFill>
                  <a:srgbClr val="FFFF00"/>
                </a:solidFill>
              </a:rPr>
              <a:t>KINGDOM </a:t>
            </a:r>
            <a:r>
              <a:rPr lang="en-US" sz="5400" b="1" dirty="0" smtClean="0">
                <a:solidFill>
                  <a:srgbClr val="FFFF00"/>
                </a:solidFill>
              </a:rPr>
              <a:t>Future”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11267"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6" name="Rectangle 5"/>
          <p:cNvSpPr>
            <a:spLocks noChangeArrowheads="1"/>
          </p:cNvSpPr>
          <p:nvPr/>
        </p:nvSpPr>
        <p:spPr bwMode="auto">
          <a:xfrm>
            <a:off x="228600" y="838200"/>
            <a:ext cx="8763000" cy="5478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3200" b="1" dirty="0"/>
              <a:t>Once Israel, as a nation, accepts Jesus as Messiah, they will complete their role as a kingdom of priests and a holy nation, that which they failed to fulfill in the Old </a:t>
            </a:r>
            <a:r>
              <a:rPr lang="en-US" sz="3200" b="1" dirty="0" smtClean="0"/>
              <a:t>Testament (</a:t>
            </a:r>
            <a:r>
              <a:rPr lang="en-US" sz="3200" b="1" dirty="0" err="1" smtClean="0"/>
              <a:t>Exo</a:t>
            </a:r>
            <a:r>
              <a:rPr lang="en-US" sz="3200" b="1" dirty="0" smtClean="0"/>
              <a:t>. 19:5-6; Isa. 61:6). </a:t>
            </a:r>
            <a:endParaRPr lang="en-US" sz="3200" b="1" dirty="0"/>
          </a:p>
          <a:p>
            <a:pPr marL="457200" indent="-457200">
              <a:spcBef>
                <a:spcPts val="1800"/>
              </a:spcBef>
              <a:buClr>
                <a:srgbClr val="00FFFF"/>
              </a:buClr>
              <a:buFont typeface="Arial" charset="0"/>
              <a:buChar char="•"/>
            </a:pPr>
            <a:r>
              <a:rPr lang="en-US" sz="3200" b="1" dirty="0"/>
              <a:t>It is only then that “the KINGDOM Future” </a:t>
            </a:r>
            <a:r>
              <a:rPr lang="en-US" sz="3200" b="1" dirty="0" smtClean="0"/>
              <a:t>will become </a:t>
            </a:r>
            <a:r>
              <a:rPr lang="en-US" sz="3200" b="1" dirty="0"/>
              <a:t>reality for Israel (and the nations).  </a:t>
            </a:r>
          </a:p>
          <a:p>
            <a:pPr marL="457200" indent="-457200">
              <a:spcBef>
                <a:spcPts val="1800"/>
              </a:spcBef>
              <a:buClr>
                <a:srgbClr val="00FFFF"/>
              </a:buClr>
              <a:buFont typeface="Arial" charset="0"/>
              <a:buChar char="•"/>
            </a:pPr>
            <a:r>
              <a:rPr lang="en-US" sz="3200" b="1" dirty="0"/>
              <a:t>“The KINGDOM Future” </a:t>
            </a:r>
            <a:r>
              <a:rPr lang="en-US" sz="3200" b="1" u="sng" dirty="0">
                <a:solidFill>
                  <a:srgbClr val="FFFF00"/>
                </a:solidFill>
              </a:rPr>
              <a:t>on earth</a:t>
            </a:r>
            <a:r>
              <a:rPr lang="en-US" sz="3200" b="1" dirty="0">
                <a:solidFill>
                  <a:srgbClr val="FFFF00"/>
                </a:solidFill>
              </a:rPr>
              <a:t> </a:t>
            </a:r>
            <a:r>
              <a:rPr lang="en-US" sz="3200" b="1" dirty="0"/>
              <a:t>for the Church is dependent upon Israel coming to Christ.</a:t>
            </a:r>
          </a:p>
        </p:txBody>
      </p:sp>
    </p:spTree>
    <p:extLst>
      <p:ext uri="{BB962C8B-B14F-4D97-AF65-F5344CB8AC3E}">
        <p14:creationId xmlns:p14="http://schemas.microsoft.com/office/powerpoint/2010/main" xmlns="" val="3703837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subTitle" idx="1"/>
          </p:nvPr>
        </p:nvSpPr>
        <p:spPr>
          <a:xfrm>
            <a:off x="76200" y="2133600"/>
            <a:ext cx="8915400" cy="1676400"/>
          </a:xfrm>
        </p:spPr>
        <p:txBody>
          <a:bodyPr/>
          <a:lstStyle/>
          <a:p>
            <a:pPr eaLnBrk="1" hangingPunct="1">
              <a:spcBef>
                <a:spcPct val="50000"/>
              </a:spcBef>
              <a:defRPr/>
            </a:pPr>
            <a:r>
              <a:rPr lang="en-US" sz="5000" b="1" i="1" dirty="0">
                <a:solidFill>
                  <a:srgbClr val="FFFF00"/>
                </a:solidFill>
                <a:effectLst/>
              </a:rPr>
              <a:t>Experiential</a:t>
            </a:r>
            <a:r>
              <a:rPr lang="en-US" sz="5000" b="1" dirty="0">
                <a:solidFill>
                  <a:srgbClr val="FFFF00"/>
                </a:solidFill>
                <a:effectLst/>
              </a:rPr>
              <a:t> Overcoming: </a:t>
            </a:r>
            <a:r>
              <a:rPr lang="en-US" sz="5000" b="1" dirty="0" smtClean="0">
                <a:solidFill>
                  <a:srgbClr val="FFFF00"/>
                </a:solidFill>
                <a:effectLst/>
              </a:rPr>
              <a:t>                     “</a:t>
            </a:r>
            <a:r>
              <a:rPr lang="en-US" sz="4000" b="1" i="1" dirty="0" smtClean="0">
                <a:solidFill>
                  <a:srgbClr val="FFFF00"/>
                </a:solidFill>
                <a:effectLst/>
              </a:rPr>
              <a:t>His</a:t>
            </a:r>
            <a:r>
              <a:rPr lang="en-US" sz="4000" b="1" dirty="0" smtClean="0">
                <a:solidFill>
                  <a:srgbClr val="FFFF00"/>
                </a:solidFill>
                <a:effectLst/>
              </a:rPr>
              <a:t> </a:t>
            </a:r>
            <a:r>
              <a:rPr lang="en-US" sz="4000" b="1" dirty="0">
                <a:solidFill>
                  <a:srgbClr val="FFFF00"/>
                </a:solidFill>
                <a:effectLst/>
              </a:rPr>
              <a:t>Strength in Our </a:t>
            </a:r>
            <a:r>
              <a:rPr lang="en-US" sz="4000" b="1" dirty="0" smtClean="0">
                <a:solidFill>
                  <a:srgbClr val="FFFF00"/>
                </a:solidFill>
                <a:effectLst/>
              </a:rPr>
              <a:t>Weakness” </a:t>
            </a:r>
            <a:endParaRPr lang="en-US" sz="4000" b="1" dirty="0" smtClean="0">
              <a:solidFill>
                <a:srgbClr val="FFFF00"/>
              </a:solidFill>
              <a:effectLst/>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6</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111565889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subTitle" idx="1"/>
          </p:nvPr>
        </p:nvSpPr>
        <p:spPr>
          <a:xfrm>
            <a:off x="152400" y="152400"/>
            <a:ext cx="8915400" cy="6629400"/>
          </a:xfrm>
        </p:spPr>
        <p:txBody>
          <a:bodyPr/>
          <a:lstStyle/>
          <a:p>
            <a:pPr marL="579438" indent="-396875" eaLnBrk="1" hangingPunct="1">
              <a:spcBef>
                <a:spcPct val="50000"/>
              </a:spcBef>
              <a:defRPr/>
            </a:pPr>
            <a:r>
              <a:rPr lang="en-US" sz="4000" b="1" dirty="0" smtClean="0">
                <a:solidFill>
                  <a:srgbClr val="FFFF00"/>
                </a:solidFill>
                <a:effectLst/>
                <a:latin typeface="Garamond" pitchFamily="18" charset="0"/>
              </a:rPr>
              <a:t>His Strength in my Weakness</a:t>
            </a:r>
          </a:p>
          <a:p>
            <a:pPr marL="579438" indent="-579438" algn="l" eaLnBrk="1" hangingPunct="1">
              <a:spcBef>
                <a:spcPts val="1800"/>
              </a:spcBef>
              <a:defRPr/>
            </a:pPr>
            <a:r>
              <a:rPr lang="en-US" b="1" i="1" u="sng" dirty="0" smtClean="0">
                <a:solidFill>
                  <a:srgbClr val="00FFFF"/>
                </a:solidFill>
                <a:effectLst/>
                <a:latin typeface="Garamond" pitchFamily="18" charset="0"/>
              </a:rPr>
              <a:t>2 </a:t>
            </a:r>
            <a:r>
              <a:rPr lang="en-US" b="1" i="1" u="sng" dirty="0">
                <a:solidFill>
                  <a:srgbClr val="00FFFF"/>
                </a:solidFill>
                <a:effectLst/>
                <a:latin typeface="Garamond" pitchFamily="18" charset="0"/>
              </a:rPr>
              <a:t>Corinthians 12:9–10 (NIV)</a:t>
            </a:r>
            <a:r>
              <a:rPr lang="en-US" i="1" dirty="0">
                <a:solidFill>
                  <a:srgbClr val="00FFFF"/>
                </a:solidFill>
                <a:effectLst/>
                <a:latin typeface="Garamond" pitchFamily="18" charset="0"/>
              </a:rPr>
              <a:t>        </a:t>
            </a:r>
            <a:endParaRPr lang="en-US" i="1" dirty="0" smtClean="0">
              <a:solidFill>
                <a:srgbClr val="00FFFF"/>
              </a:solidFill>
              <a:effectLst/>
              <a:latin typeface="Garamond" pitchFamily="18" charset="0"/>
            </a:endParaRPr>
          </a:p>
          <a:p>
            <a:pPr marL="628650" indent="-628650" algn="l" eaLnBrk="1" hangingPunct="1">
              <a:spcBef>
                <a:spcPts val="1800"/>
              </a:spcBef>
              <a:defRPr/>
            </a:pPr>
            <a:r>
              <a:rPr lang="en-US" b="1" i="1" dirty="0" smtClean="0">
                <a:solidFill>
                  <a:srgbClr val="00FFFF"/>
                </a:solidFill>
                <a:effectLst/>
                <a:latin typeface="Garamond" pitchFamily="18" charset="0"/>
              </a:rPr>
              <a:t>9   </a:t>
            </a:r>
            <a:r>
              <a:rPr lang="en-US" i="1" dirty="0" smtClean="0">
                <a:effectLst/>
                <a:latin typeface="Garamond" pitchFamily="18" charset="0"/>
              </a:rPr>
              <a:t> </a:t>
            </a:r>
            <a:r>
              <a:rPr lang="en-US" b="1" dirty="0" smtClean="0">
                <a:effectLst/>
                <a:latin typeface="Garamond" pitchFamily="18" charset="0"/>
              </a:rPr>
              <a:t>But </a:t>
            </a:r>
            <a:r>
              <a:rPr lang="en-US" b="1" dirty="0">
                <a:effectLst/>
                <a:latin typeface="Garamond" pitchFamily="18" charset="0"/>
              </a:rPr>
              <a:t>he said to me, “</a:t>
            </a:r>
            <a:r>
              <a:rPr lang="en-US" b="1" dirty="0">
                <a:solidFill>
                  <a:srgbClr val="FFFF00"/>
                </a:solidFill>
                <a:effectLst/>
                <a:latin typeface="Garamond" pitchFamily="18" charset="0"/>
              </a:rPr>
              <a:t>My </a:t>
            </a:r>
            <a:r>
              <a:rPr lang="en-US" b="1" u="sng" dirty="0">
                <a:solidFill>
                  <a:srgbClr val="FFFF00"/>
                </a:solidFill>
                <a:effectLst/>
                <a:latin typeface="Garamond" pitchFamily="18" charset="0"/>
              </a:rPr>
              <a:t>grace</a:t>
            </a:r>
            <a:r>
              <a:rPr lang="en-US" b="1" dirty="0">
                <a:solidFill>
                  <a:srgbClr val="FFFF00"/>
                </a:solidFill>
                <a:effectLst/>
                <a:latin typeface="Garamond" pitchFamily="18" charset="0"/>
              </a:rPr>
              <a:t> is sufficient </a:t>
            </a:r>
            <a:r>
              <a:rPr lang="en-US" b="1" dirty="0">
                <a:effectLst/>
                <a:latin typeface="Garamond" pitchFamily="18" charset="0"/>
              </a:rPr>
              <a:t>for you, for </a:t>
            </a:r>
            <a:r>
              <a:rPr lang="en-US" b="1" u="sng" dirty="0">
                <a:solidFill>
                  <a:srgbClr val="FFFF00"/>
                </a:solidFill>
                <a:effectLst/>
                <a:latin typeface="Garamond" pitchFamily="18" charset="0"/>
              </a:rPr>
              <a:t>M</a:t>
            </a:r>
            <a:r>
              <a:rPr lang="en-US" b="1" u="sng" dirty="0" smtClean="0">
                <a:solidFill>
                  <a:srgbClr val="FFFF00"/>
                </a:solidFill>
                <a:effectLst/>
                <a:latin typeface="Garamond" pitchFamily="18" charset="0"/>
              </a:rPr>
              <a:t>y </a:t>
            </a:r>
            <a:r>
              <a:rPr lang="en-US" b="1" u="sng" dirty="0">
                <a:solidFill>
                  <a:srgbClr val="FFFF00"/>
                </a:solidFill>
                <a:effectLst/>
                <a:latin typeface="Garamond" pitchFamily="18" charset="0"/>
              </a:rPr>
              <a:t>power</a:t>
            </a:r>
            <a:r>
              <a:rPr lang="en-US" b="1" dirty="0">
                <a:solidFill>
                  <a:srgbClr val="FFFF00"/>
                </a:solidFill>
                <a:effectLst/>
                <a:latin typeface="Garamond" pitchFamily="18" charset="0"/>
              </a:rPr>
              <a:t> </a:t>
            </a:r>
            <a:r>
              <a:rPr lang="en-US" b="1" dirty="0">
                <a:effectLst/>
                <a:latin typeface="Garamond" pitchFamily="18" charset="0"/>
              </a:rPr>
              <a:t>is made perfect in weakness.” Therefore I will boast all the more gladly about my weaknesses, </a:t>
            </a:r>
            <a:r>
              <a:rPr lang="en-US" b="1" dirty="0">
                <a:solidFill>
                  <a:srgbClr val="FFFF00"/>
                </a:solidFill>
                <a:effectLst/>
                <a:latin typeface="Garamond" pitchFamily="18" charset="0"/>
              </a:rPr>
              <a:t>so that </a:t>
            </a:r>
            <a:r>
              <a:rPr lang="en-US" b="1" u="sng" dirty="0">
                <a:solidFill>
                  <a:srgbClr val="FFFF00"/>
                </a:solidFill>
                <a:effectLst/>
                <a:latin typeface="Garamond" pitchFamily="18" charset="0"/>
              </a:rPr>
              <a:t>Christ’s</a:t>
            </a:r>
            <a:r>
              <a:rPr lang="en-US" b="1" dirty="0">
                <a:solidFill>
                  <a:srgbClr val="FFFF00"/>
                </a:solidFill>
                <a:effectLst/>
                <a:latin typeface="Garamond" pitchFamily="18" charset="0"/>
              </a:rPr>
              <a:t> </a:t>
            </a:r>
            <a:r>
              <a:rPr lang="en-US" b="1" u="sng" dirty="0">
                <a:solidFill>
                  <a:srgbClr val="FFFF00"/>
                </a:solidFill>
                <a:effectLst/>
                <a:latin typeface="Garamond" pitchFamily="18" charset="0"/>
              </a:rPr>
              <a:t>power</a:t>
            </a:r>
            <a:r>
              <a:rPr lang="en-US" b="1" dirty="0">
                <a:solidFill>
                  <a:srgbClr val="FFFF00"/>
                </a:solidFill>
                <a:effectLst/>
                <a:latin typeface="Garamond" pitchFamily="18" charset="0"/>
              </a:rPr>
              <a:t> may rest on me</a:t>
            </a:r>
            <a:r>
              <a:rPr lang="en-US" b="1" dirty="0">
                <a:effectLst/>
                <a:latin typeface="Garamond" pitchFamily="18" charset="0"/>
              </a:rPr>
              <a:t>. </a:t>
            </a:r>
            <a:endParaRPr lang="en-US" b="1" dirty="0" smtClean="0">
              <a:effectLst/>
              <a:latin typeface="Garamond" pitchFamily="18" charset="0"/>
            </a:endParaRPr>
          </a:p>
          <a:p>
            <a:pPr marL="628650" indent="-628650" algn="l" eaLnBrk="1" hangingPunct="1">
              <a:spcBef>
                <a:spcPts val="1800"/>
              </a:spcBef>
              <a:defRPr/>
            </a:pPr>
            <a:r>
              <a:rPr lang="en-US" b="1" i="1" dirty="0" smtClean="0">
                <a:solidFill>
                  <a:srgbClr val="00FFFF"/>
                </a:solidFill>
                <a:effectLst/>
                <a:latin typeface="Garamond" pitchFamily="18" charset="0"/>
              </a:rPr>
              <a:t>10</a:t>
            </a:r>
            <a:r>
              <a:rPr lang="en-US" i="1" dirty="0" smtClean="0">
                <a:effectLst/>
                <a:latin typeface="Garamond" pitchFamily="18" charset="0"/>
              </a:rPr>
              <a:t> </a:t>
            </a:r>
            <a:r>
              <a:rPr lang="en-US" b="1" dirty="0">
                <a:effectLst/>
                <a:latin typeface="Garamond" pitchFamily="18" charset="0"/>
              </a:rPr>
              <a:t>That is why, for Christ’s sake, </a:t>
            </a:r>
            <a:r>
              <a:rPr lang="en-US" b="1" dirty="0">
                <a:solidFill>
                  <a:srgbClr val="FFFF00"/>
                </a:solidFill>
                <a:effectLst/>
                <a:latin typeface="Garamond" pitchFamily="18" charset="0"/>
              </a:rPr>
              <a:t>I delight </a:t>
            </a:r>
            <a:r>
              <a:rPr lang="en-US" b="1" dirty="0">
                <a:effectLst/>
                <a:latin typeface="Garamond" pitchFamily="18" charset="0"/>
              </a:rPr>
              <a:t>in weaknesses, in insults, in hardships, in persecutions, in difficulties. </a:t>
            </a:r>
            <a:r>
              <a:rPr lang="en-US" b="1" dirty="0">
                <a:solidFill>
                  <a:srgbClr val="FFFF00"/>
                </a:solidFill>
                <a:effectLst/>
                <a:latin typeface="Garamond" pitchFamily="18" charset="0"/>
              </a:rPr>
              <a:t>For when I am weak, then I am strong</a:t>
            </a:r>
            <a:r>
              <a:rPr lang="en-US" b="1" dirty="0">
                <a:effectLst/>
                <a:latin typeface="Garamond" pitchFamily="18" charset="0"/>
              </a:rPr>
              <a:t>. </a:t>
            </a:r>
            <a:endParaRPr lang="en-US" b="1" dirty="0" smtClean="0">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6</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115472253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subTitle" idx="1"/>
          </p:nvPr>
        </p:nvSpPr>
        <p:spPr>
          <a:xfrm>
            <a:off x="152400" y="152400"/>
            <a:ext cx="8915400" cy="6629400"/>
          </a:xfrm>
        </p:spPr>
        <p:txBody>
          <a:bodyPr/>
          <a:lstStyle/>
          <a:p>
            <a:pPr marL="579438" indent="-396875" eaLnBrk="1" hangingPunct="1">
              <a:spcBef>
                <a:spcPct val="50000"/>
              </a:spcBef>
              <a:defRPr/>
            </a:pPr>
            <a:r>
              <a:rPr lang="en-US" sz="4000" b="1" dirty="0" smtClean="0">
                <a:solidFill>
                  <a:srgbClr val="FFFF00"/>
                </a:solidFill>
                <a:effectLst/>
                <a:latin typeface="Garamond" pitchFamily="18" charset="0"/>
              </a:rPr>
              <a:t>His Strength in my Weakness</a:t>
            </a:r>
          </a:p>
          <a:p>
            <a:pPr marL="457200" indent="-457200" algn="l">
              <a:spcBef>
                <a:spcPts val="1800"/>
              </a:spcBef>
              <a:buClr>
                <a:srgbClr val="00FFFF"/>
              </a:buClr>
              <a:buFont typeface="Arial" pitchFamily="34" charset="0"/>
              <a:buChar char="•"/>
            </a:pPr>
            <a:r>
              <a:rPr lang="en-US" b="1" dirty="0">
                <a:effectLst/>
                <a:latin typeface="Garamond" pitchFamily="18" charset="0"/>
              </a:rPr>
              <a:t>The </a:t>
            </a:r>
            <a:r>
              <a:rPr lang="en-US" b="1" i="1" dirty="0">
                <a:solidFill>
                  <a:srgbClr val="FFFF00"/>
                </a:solidFill>
                <a:effectLst/>
                <a:latin typeface="Garamond" pitchFamily="18" charset="0"/>
              </a:rPr>
              <a:t>experiential</a:t>
            </a:r>
            <a:r>
              <a:rPr lang="en-US" b="1" dirty="0">
                <a:solidFill>
                  <a:srgbClr val="FFFF00"/>
                </a:solidFill>
                <a:effectLst/>
                <a:latin typeface="Garamond" pitchFamily="18" charset="0"/>
              </a:rPr>
              <a:t> overcoming </a:t>
            </a:r>
            <a:r>
              <a:rPr lang="en-US" b="1" dirty="0">
                <a:effectLst/>
                <a:latin typeface="Garamond" pitchFamily="18" charset="0"/>
              </a:rPr>
              <a:t>process will not proceed without the presence of humility. </a:t>
            </a:r>
            <a:endParaRPr lang="en-US" b="1" dirty="0" smtClean="0">
              <a:effectLst/>
              <a:latin typeface="Garamond" pitchFamily="18" charset="0"/>
            </a:endParaRPr>
          </a:p>
          <a:p>
            <a:pPr marL="457200" indent="-457200" algn="l">
              <a:spcBef>
                <a:spcPts val="1800"/>
              </a:spcBef>
              <a:buClr>
                <a:srgbClr val="00FFFF"/>
              </a:buClr>
              <a:buFont typeface="Arial" pitchFamily="34" charset="0"/>
              <a:buChar char="•"/>
            </a:pPr>
            <a:r>
              <a:rPr lang="en-US" b="1" dirty="0" smtClean="0">
                <a:effectLst/>
                <a:latin typeface="Garamond" pitchFamily="18" charset="0"/>
              </a:rPr>
              <a:t>As </a:t>
            </a:r>
            <a:r>
              <a:rPr lang="en-US" b="1" dirty="0">
                <a:effectLst/>
                <a:latin typeface="Garamond" pitchFamily="18" charset="0"/>
              </a:rPr>
              <a:t>long as pride is present, sanctification is stifled, and growth in the believer is stunted.</a:t>
            </a:r>
            <a:endParaRPr lang="en-US" dirty="0">
              <a:effectLst/>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6</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86903131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1322387" y="3810000"/>
            <a:ext cx="1374775" cy="307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400" b="1" dirty="0"/>
              <a:t>Source</a:t>
            </a:r>
          </a:p>
        </p:txBody>
      </p:sp>
      <p:cxnSp>
        <p:nvCxnSpPr>
          <p:cNvPr id="23" name="Straight Arrow Connector 22"/>
          <p:cNvCxnSpPr>
            <a:stCxn id="4" idx="6"/>
            <a:endCxn id="41" idx="1"/>
          </p:cNvCxnSpPr>
          <p:nvPr/>
        </p:nvCxnSpPr>
        <p:spPr>
          <a:xfrm flipV="1">
            <a:off x="5905499" y="3077037"/>
            <a:ext cx="568326" cy="22711"/>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 Box 7"/>
          <p:cNvSpPr txBox="1">
            <a:spLocks noChangeArrowheads="1"/>
          </p:cNvSpPr>
          <p:nvPr/>
        </p:nvSpPr>
        <p:spPr bwMode="auto">
          <a:xfrm>
            <a:off x="2895600" y="990600"/>
            <a:ext cx="3665537"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2000" b="1" i="1" dirty="0" smtClean="0">
                <a:latin typeface="Times New Roman" pitchFamily="18" charset="0"/>
                <a:cs typeface="Times New Roman" pitchFamily="18" charset="0"/>
              </a:rPr>
              <a:t>God’s Authorization</a:t>
            </a:r>
            <a:endParaRPr lang="en-US" sz="2000" b="1" i="1" dirty="0">
              <a:latin typeface="Times New Roman" pitchFamily="18" charset="0"/>
              <a:cs typeface="Times New Roman" pitchFamily="18" charset="0"/>
            </a:endParaRPr>
          </a:p>
        </p:txBody>
      </p:sp>
      <p:sp>
        <p:nvSpPr>
          <p:cNvPr id="36" name="Text Box 7"/>
          <p:cNvSpPr txBox="1">
            <a:spLocks noChangeArrowheads="1"/>
          </p:cNvSpPr>
          <p:nvPr/>
        </p:nvSpPr>
        <p:spPr bwMode="auto">
          <a:xfrm>
            <a:off x="1143000" y="2514600"/>
            <a:ext cx="1768475" cy="1231106"/>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endParaRPr lang="en-US" sz="1400" b="1" dirty="0" smtClean="0"/>
          </a:p>
          <a:p>
            <a:pPr algn="ctr">
              <a:spcBef>
                <a:spcPct val="50000"/>
              </a:spcBef>
            </a:pPr>
            <a:r>
              <a:rPr lang="en-US" sz="1400" b="1" dirty="0" err="1" smtClean="0"/>
              <a:t>Dunamis</a:t>
            </a:r>
            <a:endParaRPr lang="en-US" sz="1400" b="1" dirty="0" smtClean="0"/>
          </a:p>
          <a:p>
            <a:pPr algn="l">
              <a:spcBef>
                <a:spcPct val="50000"/>
              </a:spcBef>
            </a:pPr>
            <a:endParaRPr lang="en-US" sz="1400" b="1" dirty="0"/>
          </a:p>
          <a:p>
            <a:pPr algn="l">
              <a:spcBef>
                <a:spcPct val="50000"/>
              </a:spcBef>
            </a:pPr>
            <a:endParaRPr lang="en-US" sz="1200" b="1" dirty="0" smtClean="0"/>
          </a:p>
        </p:txBody>
      </p:sp>
      <p:cxnSp>
        <p:nvCxnSpPr>
          <p:cNvPr id="42" name="Straight Arrow Connector 41"/>
          <p:cNvCxnSpPr>
            <a:stCxn id="4" idx="2"/>
            <a:endCxn id="36" idx="3"/>
          </p:cNvCxnSpPr>
          <p:nvPr/>
        </p:nvCxnSpPr>
        <p:spPr>
          <a:xfrm flipH="1">
            <a:off x="2911475" y="3099748"/>
            <a:ext cx="688975" cy="30405"/>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6" name="Text Box 7"/>
          <p:cNvSpPr txBox="1">
            <a:spLocks noChangeArrowheads="1"/>
          </p:cNvSpPr>
          <p:nvPr/>
        </p:nvSpPr>
        <p:spPr bwMode="auto">
          <a:xfrm>
            <a:off x="838200" y="4090987"/>
            <a:ext cx="2362200"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200" b="1" dirty="0"/>
              <a:t>(Battery)</a:t>
            </a:r>
          </a:p>
        </p:txBody>
      </p:sp>
      <p:sp>
        <p:nvSpPr>
          <p:cNvPr id="58" name="Text Box 7"/>
          <p:cNvSpPr txBox="1">
            <a:spLocks noChangeArrowheads="1"/>
          </p:cNvSpPr>
          <p:nvPr/>
        </p:nvSpPr>
        <p:spPr bwMode="auto">
          <a:xfrm>
            <a:off x="7391400" y="152400"/>
            <a:ext cx="1524000"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115888" indent="-115888">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l">
              <a:spcBef>
                <a:spcPct val="50000"/>
              </a:spcBef>
            </a:pPr>
            <a:r>
              <a:rPr lang="en-US" sz="1200" b="1" dirty="0"/>
              <a:t>By Nancy </a:t>
            </a:r>
            <a:r>
              <a:rPr lang="en-US" sz="1200" b="1" dirty="0" err="1"/>
              <a:t>Missler</a:t>
            </a:r>
            <a:endParaRPr lang="en-US" sz="1200" b="1" dirty="0"/>
          </a:p>
        </p:txBody>
      </p:sp>
      <p:sp>
        <p:nvSpPr>
          <p:cNvPr id="62" name="Text Box 7"/>
          <p:cNvSpPr txBox="1">
            <a:spLocks noChangeArrowheads="1"/>
          </p:cNvSpPr>
          <p:nvPr/>
        </p:nvSpPr>
        <p:spPr bwMode="auto">
          <a:xfrm>
            <a:off x="3124200" y="533400"/>
            <a:ext cx="3200400"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2400" b="1" dirty="0">
                <a:latin typeface="Times New Roman" pitchFamily="18" charset="0"/>
                <a:cs typeface="Times New Roman" pitchFamily="18" charset="0"/>
              </a:rPr>
              <a:t>Sanctification</a:t>
            </a:r>
          </a:p>
        </p:txBody>
      </p:sp>
      <p:sp>
        <p:nvSpPr>
          <p:cNvPr id="2" name="Right Brace 1"/>
          <p:cNvSpPr/>
          <p:nvPr/>
        </p:nvSpPr>
        <p:spPr>
          <a:xfrm rot="16200000">
            <a:off x="4343400" y="-1142999"/>
            <a:ext cx="609600" cy="6096000"/>
          </a:xfrm>
          <a:prstGeom prst="rightBrace">
            <a:avLst>
              <a:gd name="adj1" fmla="val 88333"/>
              <a:gd name="adj2" fmla="val 50000"/>
            </a:avLst>
          </a:prstGeom>
          <a:ln w="76200"/>
        </p:spPr>
        <p:style>
          <a:lnRef idx="1">
            <a:schemeClr val="accent1"/>
          </a:lnRef>
          <a:fillRef idx="0">
            <a:schemeClr val="accent1"/>
          </a:fillRef>
          <a:effectRef idx="0">
            <a:schemeClr val="accent1"/>
          </a:effectRef>
          <a:fontRef idx="minor">
            <a:schemeClr val="tx1"/>
          </a:fontRef>
        </p:style>
        <p:txBody>
          <a:bodyPr anchor="ctr"/>
          <a:lstStyle/>
          <a:p>
            <a:pPr>
              <a:defRPr/>
            </a:pPr>
            <a:endParaRPr lang="en-US"/>
          </a:p>
        </p:txBody>
      </p:sp>
      <p:sp>
        <p:nvSpPr>
          <p:cNvPr id="4" name="Oval 3"/>
          <p:cNvSpPr/>
          <p:nvPr/>
        </p:nvSpPr>
        <p:spPr>
          <a:xfrm>
            <a:off x="3600450" y="2438400"/>
            <a:ext cx="2305049" cy="132269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37" name="Text Box 7"/>
          <p:cNvSpPr txBox="1">
            <a:spLocks noChangeArrowheads="1"/>
          </p:cNvSpPr>
          <p:nvPr/>
        </p:nvSpPr>
        <p:spPr bwMode="auto">
          <a:xfrm>
            <a:off x="3543301" y="2819400"/>
            <a:ext cx="2400299"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400" b="1" dirty="0" err="1" smtClean="0"/>
              <a:t>Kratos</a:t>
            </a:r>
            <a:endParaRPr lang="en-US" sz="1400" b="1" dirty="0"/>
          </a:p>
        </p:txBody>
      </p:sp>
      <p:sp>
        <p:nvSpPr>
          <p:cNvPr id="27" name="Text Box 7"/>
          <p:cNvSpPr txBox="1">
            <a:spLocks noChangeArrowheads="1"/>
          </p:cNvSpPr>
          <p:nvPr/>
        </p:nvSpPr>
        <p:spPr bwMode="auto">
          <a:xfrm>
            <a:off x="3962400" y="3910013"/>
            <a:ext cx="1374775" cy="307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400" b="1" dirty="0" err="1"/>
              <a:t>Conrtol</a:t>
            </a:r>
            <a:endParaRPr lang="en-US" sz="1400" b="1" dirty="0"/>
          </a:p>
        </p:txBody>
      </p:sp>
      <p:sp>
        <p:nvSpPr>
          <p:cNvPr id="28" name="Text Box 7"/>
          <p:cNvSpPr txBox="1">
            <a:spLocks noChangeArrowheads="1"/>
          </p:cNvSpPr>
          <p:nvPr/>
        </p:nvSpPr>
        <p:spPr bwMode="auto">
          <a:xfrm>
            <a:off x="6172200" y="3810001"/>
            <a:ext cx="2438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400" b="1" dirty="0"/>
              <a:t>Empowerment</a:t>
            </a:r>
          </a:p>
        </p:txBody>
      </p:sp>
      <p:sp>
        <p:nvSpPr>
          <p:cNvPr id="29" name="Text Box 7"/>
          <p:cNvSpPr txBox="1">
            <a:spLocks noChangeArrowheads="1"/>
          </p:cNvSpPr>
          <p:nvPr/>
        </p:nvSpPr>
        <p:spPr bwMode="auto">
          <a:xfrm>
            <a:off x="3255962" y="4213225"/>
            <a:ext cx="2916238"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200" b="1" dirty="0"/>
              <a:t>(</a:t>
            </a:r>
            <a:r>
              <a:rPr lang="en-US" sz="1200" b="1" dirty="0" smtClean="0"/>
              <a:t>Switch-Choice)</a:t>
            </a:r>
            <a:endParaRPr lang="en-US" sz="1200" b="1" dirty="0"/>
          </a:p>
        </p:txBody>
      </p:sp>
      <p:sp>
        <p:nvSpPr>
          <p:cNvPr id="30" name="Text Box 7"/>
          <p:cNvSpPr txBox="1">
            <a:spLocks noChangeArrowheads="1"/>
          </p:cNvSpPr>
          <p:nvPr/>
        </p:nvSpPr>
        <p:spPr bwMode="auto">
          <a:xfrm>
            <a:off x="6172200" y="4114800"/>
            <a:ext cx="2362200"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200" b="1"/>
              <a:t>(Illuminiation)</a:t>
            </a:r>
          </a:p>
        </p:txBody>
      </p:sp>
      <p:sp>
        <p:nvSpPr>
          <p:cNvPr id="31" name="Text Box 7"/>
          <p:cNvSpPr txBox="1">
            <a:spLocks noChangeArrowheads="1"/>
          </p:cNvSpPr>
          <p:nvPr/>
        </p:nvSpPr>
        <p:spPr bwMode="auto">
          <a:xfrm>
            <a:off x="76200" y="4592181"/>
            <a:ext cx="8991600" cy="11695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r>
              <a:rPr lang="en-US" sz="1400" b="1" dirty="0"/>
              <a:t>God’s resurrection </a:t>
            </a:r>
            <a:r>
              <a:rPr lang="en-US" sz="1400" b="1" dirty="0" smtClean="0"/>
              <a:t>“power” </a:t>
            </a:r>
            <a:r>
              <a:rPr lang="en-US" sz="1400" b="1" dirty="0"/>
              <a:t>consists of three elements or aspects: His </a:t>
            </a:r>
            <a:r>
              <a:rPr lang="en-US" sz="1400" b="1" i="1" dirty="0" err="1">
                <a:solidFill>
                  <a:srgbClr val="FFFF00"/>
                </a:solidFill>
              </a:rPr>
              <a:t>dunamis</a:t>
            </a:r>
            <a:r>
              <a:rPr lang="en-US" sz="1400" b="1" dirty="0"/>
              <a:t> power, which gives us the spiritual strength or the divine ability to do the impossible; His </a:t>
            </a:r>
            <a:r>
              <a:rPr lang="en-US" sz="1400" b="1" i="1" dirty="0" err="1">
                <a:solidFill>
                  <a:srgbClr val="FFFF00"/>
                </a:solidFill>
              </a:rPr>
              <a:t>kratos</a:t>
            </a:r>
            <a:r>
              <a:rPr lang="en-US" sz="1400" b="1" dirty="0"/>
              <a:t> might, which gives us the ability to go against our flesh and choose to do His will regardless of how we feel or what we want; and His </a:t>
            </a:r>
            <a:r>
              <a:rPr lang="en-US" sz="1400" b="1" i="1" dirty="0" err="1">
                <a:solidFill>
                  <a:srgbClr val="FFFF00"/>
                </a:solidFill>
              </a:rPr>
              <a:t>ischus</a:t>
            </a:r>
            <a:r>
              <a:rPr lang="en-US" sz="1400" b="1" dirty="0"/>
              <a:t> strength, which empowers our physical bodies to accomplish His will. Spirit-force, Spirit-control, and Spirit-empowerment.</a:t>
            </a:r>
          </a:p>
        </p:txBody>
      </p:sp>
      <p:sp>
        <p:nvSpPr>
          <p:cNvPr id="41" name="Text Box 7"/>
          <p:cNvSpPr txBox="1">
            <a:spLocks noChangeArrowheads="1"/>
          </p:cNvSpPr>
          <p:nvPr/>
        </p:nvSpPr>
        <p:spPr bwMode="auto">
          <a:xfrm>
            <a:off x="6473825" y="2438400"/>
            <a:ext cx="1679575" cy="1277273"/>
          </a:xfrm>
          <a:prstGeom prst="rect">
            <a:avLst/>
          </a:prstGeom>
          <a:noFill/>
          <a:ln w="381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algn="ctr" eaLnBrk="0" fontAlgn="base" hangingPunct="0">
              <a:spcBef>
                <a:spcPct val="0"/>
              </a:spcBef>
              <a:spcAft>
                <a:spcPct val="0"/>
              </a:spcAft>
              <a:defRPr>
                <a:solidFill>
                  <a:schemeClr val="tx1"/>
                </a:solidFill>
                <a:latin typeface="Tahoma" charset="0"/>
              </a:defRPr>
            </a:lvl6pPr>
            <a:lvl7pPr marL="2971800" indent="-228600" algn="ctr" eaLnBrk="0" fontAlgn="base" hangingPunct="0">
              <a:spcBef>
                <a:spcPct val="0"/>
              </a:spcBef>
              <a:spcAft>
                <a:spcPct val="0"/>
              </a:spcAft>
              <a:defRPr>
                <a:solidFill>
                  <a:schemeClr val="tx1"/>
                </a:solidFill>
                <a:latin typeface="Tahoma" charset="0"/>
              </a:defRPr>
            </a:lvl7pPr>
            <a:lvl8pPr marL="3429000" indent="-228600" algn="ctr" eaLnBrk="0" fontAlgn="base" hangingPunct="0">
              <a:spcBef>
                <a:spcPct val="0"/>
              </a:spcBef>
              <a:spcAft>
                <a:spcPct val="0"/>
              </a:spcAft>
              <a:defRPr>
                <a:solidFill>
                  <a:schemeClr val="tx1"/>
                </a:solidFill>
                <a:latin typeface="Tahoma" charset="0"/>
              </a:defRPr>
            </a:lvl8pPr>
            <a:lvl9pPr marL="3886200" indent="-228600" algn="ctr" eaLnBrk="0" fontAlgn="base" hangingPunct="0">
              <a:spcBef>
                <a:spcPct val="0"/>
              </a:spcBef>
              <a:spcAft>
                <a:spcPct val="0"/>
              </a:spcAft>
              <a:defRPr>
                <a:solidFill>
                  <a:schemeClr val="tx1"/>
                </a:solidFill>
                <a:latin typeface="Tahoma" charset="0"/>
              </a:defRPr>
            </a:lvl9pPr>
          </a:lstStyle>
          <a:p>
            <a:pPr algn="ctr">
              <a:spcBef>
                <a:spcPct val="50000"/>
              </a:spcBef>
            </a:pPr>
            <a:endParaRPr lang="en-US" sz="1400" b="1" dirty="0" smtClean="0"/>
          </a:p>
          <a:p>
            <a:pPr algn="ctr">
              <a:spcBef>
                <a:spcPct val="50000"/>
              </a:spcBef>
            </a:pPr>
            <a:r>
              <a:rPr lang="en-US" sz="1400" b="1" dirty="0" err="1" smtClean="0"/>
              <a:t>Ischus</a:t>
            </a:r>
            <a:endParaRPr lang="en-US" sz="1400" b="1" dirty="0" smtClean="0"/>
          </a:p>
          <a:p>
            <a:pPr algn="ctr">
              <a:spcBef>
                <a:spcPct val="50000"/>
              </a:spcBef>
            </a:pPr>
            <a:endParaRPr lang="en-US" sz="1400" b="1" dirty="0" smtClean="0"/>
          </a:p>
          <a:p>
            <a:pPr algn="ctr">
              <a:spcBef>
                <a:spcPct val="50000"/>
              </a:spcBef>
            </a:pPr>
            <a:endParaRPr lang="en-US" sz="1400" b="1" dirty="0"/>
          </a:p>
        </p:txBody>
      </p:sp>
    </p:spTree>
    <p:extLst>
      <p:ext uri="{BB962C8B-B14F-4D97-AF65-F5344CB8AC3E}">
        <p14:creationId xmlns:p14="http://schemas.microsoft.com/office/powerpoint/2010/main" xmlns="" val="1894185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8" presetClass="emph" presetSubtype="0" fill="hold" nodeType="clickEffect">
                                  <p:stCondLst>
                                    <p:cond delay="0"/>
                                  </p:stCondLst>
                                  <p:iterate type="lt">
                                    <p:tmPct val="10000"/>
                                  </p:iterate>
                                  <p:childTnLst>
                                    <p:animClr clrSpc="rgb" dir="cw">
                                      <p:cBhvr override="childStyle">
                                        <p:cTn id="6" dur="500" fill="hold"/>
                                        <p:tgtEl>
                                          <p:spTgt spid="58">
                                            <p:txEl>
                                              <p:pRg st="0" end="0"/>
                                            </p:txEl>
                                          </p:spTgt>
                                        </p:tgtEl>
                                        <p:attrNameLst>
                                          <p:attrName>style.color</p:attrName>
                                        </p:attrNameLst>
                                      </p:cBhvr>
                                      <p:to>
                                        <a:srgbClr val="FFFF00"/>
                                      </p:to>
                                    </p:animClr>
                                    <p:animClr clrSpc="rgb" dir="cw">
                                      <p:cBhvr>
                                        <p:cTn id="7" dur="500" fill="hold"/>
                                        <p:tgtEl>
                                          <p:spTgt spid="58">
                                            <p:txEl>
                                              <p:pRg st="0" end="0"/>
                                            </p:txEl>
                                          </p:spTgt>
                                        </p:tgtEl>
                                        <p:attrNameLst>
                                          <p:attrName>fillcolor</p:attrName>
                                        </p:attrNameLst>
                                      </p:cBhvr>
                                      <p:to>
                                        <a:srgbClr val="FFFF00"/>
                                      </p:to>
                                    </p:animClr>
                                    <p:set>
                                      <p:cBhvr>
                                        <p:cTn id="8" dur="500" fill="hold"/>
                                        <p:tgtEl>
                                          <p:spTgt spid="58">
                                            <p:txEl>
                                              <p:pRg st="0" end="0"/>
                                            </p:txEl>
                                          </p:spTgt>
                                        </p:tgtEl>
                                        <p:attrNameLst>
                                          <p:attrName>fill.type</p:attrName>
                                        </p:attrNameLst>
                                      </p:cBhvr>
                                      <p:to>
                                        <p:strVal val="solid"/>
                                      </p:to>
                                    </p:set>
                                    <p:anim to="1.5" calcmode="lin" valueType="num">
                                      <p:cBhvr override="childStyle">
                                        <p:cTn id="9" dur="500" fill="hold"/>
                                        <p:tgtEl>
                                          <p:spTgt spid="58">
                                            <p:txEl>
                                              <p:pRg st="0" end="0"/>
                                            </p:txEl>
                                          </p:spTgt>
                                        </p:tgtEl>
                                        <p:attrNameLst>
                                          <p:attrName>style.fontSize</p:attrName>
                                        </p:attrNameLst>
                                      </p:cBhvr>
                                    </p:anim>
                                  </p:childTnLst>
                                  <p:subTnLst>
                                    <p:animClr clrSpc="rgb" dir="cw">
                                      <p:cBhvr override="childStyle">
                                        <p:cTn dur="1" fill="hold" display="0" masterRel="nextClick" afterEffect="1"/>
                                        <p:tgtEl>
                                          <p:spTgt spid="58">
                                            <p:txEl>
                                              <p:pRg st="0" end="0"/>
                                            </p:txEl>
                                          </p:spTgt>
                                        </p:tgtEl>
                                        <p:attrNameLst>
                                          <p:attrName>ppt_c</p:attrName>
                                        </p:attrNameLst>
                                      </p:cBhvr>
                                      <p:to>
                                        <a:srgbClr val="FFFF00"/>
                                      </p:to>
                                    </p:animClr>
                                  </p:subTnLst>
                                </p:cTn>
                              </p:par>
                            </p:childTnLst>
                          </p:cTn>
                        </p:par>
                      </p:childTnLst>
                    </p:cTn>
                  </p:par>
                  <p:par>
                    <p:cTn id="10" fill="hold">
                      <p:stCondLst>
                        <p:cond delay="indefinite"/>
                      </p:stCondLst>
                      <p:childTnLst>
                        <p:par>
                          <p:cTn id="11" fill="hold">
                            <p:stCondLst>
                              <p:cond delay="0"/>
                            </p:stCondLst>
                            <p:childTnLst>
                              <p:par>
                                <p:cTn id="12" presetID="28" presetClass="emph" presetSubtype="0" fill="hold" nodeType="clickEffect">
                                  <p:stCondLst>
                                    <p:cond delay="0"/>
                                  </p:stCondLst>
                                  <p:iterate type="lt">
                                    <p:tmPct val="10000"/>
                                  </p:iterate>
                                  <p:childTnLst>
                                    <p:animClr clrSpc="rgb" dir="cw">
                                      <p:cBhvr override="childStyle">
                                        <p:cTn id="13" dur="500" fill="hold"/>
                                        <p:tgtEl>
                                          <p:spTgt spid="62">
                                            <p:txEl>
                                              <p:pRg st="0" end="0"/>
                                            </p:txEl>
                                          </p:spTgt>
                                        </p:tgtEl>
                                        <p:attrNameLst>
                                          <p:attrName>style.color</p:attrName>
                                        </p:attrNameLst>
                                      </p:cBhvr>
                                      <p:to>
                                        <a:srgbClr val="FFFF00"/>
                                      </p:to>
                                    </p:animClr>
                                    <p:animClr clrSpc="rgb" dir="cw">
                                      <p:cBhvr>
                                        <p:cTn id="14" dur="500" fill="hold"/>
                                        <p:tgtEl>
                                          <p:spTgt spid="62">
                                            <p:txEl>
                                              <p:pRg st="0" end="0"/>
                                            </p:txEl>
                                          </p:spTgt>
                                        </p:tgtEl>
                                        <p:attrNameLst>
                                          <p:attrName>fillcolor</p:attrName>
                                        </p:attrNameLst>
                                      </p:cBhvr>
                                      <p:to>
                                        <a:srgbClr val="FFFF00"/>
                                      </p:to>
                                    </p:animClr>
                                    <p:set>
                                      <p:cBhvr>
                                        <p:cTn id="15" dur="500" fill="hold"/>
                                        <p:tgtEl>
                                          <p:spTgt spid="62">
                                            <p:txEl>
                                              <p:pRg st="0" end="0"/>
                                            </p:txEl>
                                          </p:spTgt>
                                        </p:tgtEl>
                                        <p:attrNameLst>
                                          <p:attrName>fill.type</p:attrName>
                                        </p:attrNameLst>
                                      </p:cBhvr>
                                      <p:to>
                                        <p:strVal val="solid"/>
                                      </p:to>
                                    </p:set>
                                    <p:anim to="1.5" calcmode="lin" valueType="num">
                                      <p:cBhvr override="childStyle">
                                        <p:cTn id="16" dur="500" fill="hold"/>
                                        <p:tgtEl>
                                          <p:spTgt spid="62">
                                            <p:txEl>
                                              <p:pRg st="0" end="0"/>
                                            </p:txEl>
                                          </p:spTgt>
                                        </p:tgtEl>
                                        <p:attrNameLst>
                                          <p:attrName>style.fontSize</p:attrName>
                                        </p:attrNameLst>
                                      </p:cBhvr>
                                    </p:anim>
                                  </p:childTnLst>
                                  <p:subTnLst>
                                    <p:animClr clrSpc="rgb" dir="cw">
                                      <p:cBhvr override="childStyle">
                                        <p:cTn dur="1" fill="hold" display="0" masterRel="nextClick" afterEffect="1"/>
                                        <p:tgtEl>
                                          <p:spTgt spid="62">
                                            <p:txEl>
                                              <p:pRg st="0" end="0"/>
                                            </p:txEl>
                                          </p:spTgt>
                                        </p:tgtEl>
                                        <p:attrNameLst>
                                          <p:attrName>ppt_c</p:attrName>
                                        </p:attrNameLst>
                                      </p:cBhvr>
                                      <p:to>
                                        <a:srgbClr val="FFFF00"/>
                                      </p:to>
                                    </p:animClr>
                                  </p:subTnLst>
                                </p:cTn>
                              </p:par>
                            </p:childTnLst>
                          </p:cTn>
                        </p:par>
                      </p:childTnLst>
                    </p:cTn>
                  </p:par>
                  <p:par>
                    <p:cTn id="17" fill="hold">
                      <p:stCondLst>
                        <p:cond delay="indefinite"/>
                      </p:stCondLst>
                      <p:childTnLst>
                        <p:par>
                          <p:cTn id="18" fill="hold">
                            <p:stCondLst>
                              <p:cond delay="0"/>
                            </p:stCondLst>
                            <p:childTnLst>
                              <p:par>
                                <p:cTn id="19" presetID="28" presetClass="emph" presetSubtype="0" fill="hold" nodeType="clickEffect">
                                  <p:stCondLst>
                                    <p:cond delay="0"/>
                                  </p:stCondLst>
                                  <p:iterate type="lt">
                                    <p:tmPct val="10000"/>
                                  </p:iterate>
                                  <p:childTnLst>
                                    <p:animClr clrSpc="rgb" dir="cw">
                                      <p:cBhvr override="childStyle">
                                        <p:cTn id="20" dur="500" fill="hold"/>
                                        <p:tgtEl>
                                          <p:spTgt spid="39">
                                            <p:txEl>
                                              <p:pRg st="0" end="0"/>
                                            </p:txEl>
                                          </p:spTgt>
                                        </p:tgtEl>
                                        <p:attrNameLst>
                                          <p:attrName>style.color</p:attrName>
                                        </p:attrNameLst>
                                      </p:cBhvr>
                                      <p:to>
                                        <a:srgbClr val="FFFF00"/>
                                      </p:to>
                                    </p:animClr>
                                    <p:animClr clrSpc="rgb" dir="cw">
                                      <p:cBhvr>
                                        <p:cTn id="21" dur="500" fill="hold"/>
                                        <p:tgtEl>
                                          <p:spTgt spid="39">
                                            <p:txEl>
                                              <p:pRg st="0" end="0"/>
                                            </p:txEl>
                                          </p:spTgt>
                                        </p:tgtEl>
                                        <p:attrNameLst>
                                          <p:attrName>fillcolor</p:attrName>
                                        </p:attrNameLst>
                                      </p:cBhvr>
                                      <p:to>
                                        <a:srgbClr val="FFFF00"/>
                                      </p:to>
                                    </p:animClr>
                                    <p:set>
                                      <p:cBhvr>
                                        <p:cTn id="22" dur="500" fill="hold"/>
                                        <p:tgtEl>
                                          <p:spTgt spid="39">
                                            <p:txEl>
                                              <p:pRg st="0" end="0"/>
                                            </p:txEl>
                                          </p:spTgt>
                                        </p:tgtEl>
                                        <p:attrNameLst>
                                          <p:attrName>fill.type</p:attrName>
                                        </p:attrNameLst>
                                      </p:cBhvr>
                                      <p:to>
                                        <p:strVal val="solid"/>
                                      </p:to>
                                    </p:set>
                                    <p:anim to="1.5" calcmode="lin" valueType="num">
                                      <p:cBhvr override="childStyle">
                                        <p:cTn id="23" dur="500" fill="hold"/>
                                        <p:tgtEl>
                                          <p:spTgt spid="39">
                                            <p:txEl>
                                              <p:pRg st="0" end="0"/>
                                            </p:txEl>
                                          </p:spTgt>
                                        </p:tgtEl>
                                        <p:attrNameLst>
                                          <p:attrName>style.fontSize</p:attrName>
                                        </p:attrNameLst>
                                      </p:cBhvr>
                                    </p:anim>
                                  </p:childTnLst>
                                  <p:subTnLst>
                                    <p:animClr clrSpc="rgb" dir="cw">
                                      <p:cBhvr override="childStyle">
                                        <p:cTn dur="1" fill="hold" display="0" masterRel="nextClick" afterEffect="1"/>
                                        <p:tgtEl>
                                          <p:spTgt spid="39">
                                            <p:txEl>
                                              <p:pRg st="0" end="0"/>
                                            </p:txEl>
                                          </p:spTgt>
                                        </p:tgtEl>
                                        <p:attrNameLst>
                                          <p:attrName>ppt_c</p:attrName>
                                        </p:attrNameLst>
                                      </p:cBhvr>
                                      <p:to>
                                        <a:srgbClr val="FFFF00"/>
                                      </p:to>
                                    </p:animClr>
                                  </p:subTnLst>
                                </p:cTn>
                              </p:par>
                            </p:childTnLst>
                          </p:cTn>
                        </p:par>
                      </p:childTnLst>
                    </p:cTn>
                  </p:par>
                  <p:par>
                    <p:cTn id="24" fill="hold">
                      <p:stCondLst>
                        <p:cond delay="indefinite"/>
                      </p:stCondLst>
                      <p:childTnLst>
                        <p:par>
                          <p:cTn id="25" fill="hold">
                            <p:stCondLst>
                              <p:cond delay="0"/>
                            </p:stCondLst>
                            <p:childTnLst>
                              <p:par>
                                <p:cTn id="26" presetID="28" presetClass="emph" presetSubtype="0" fill="hold" nodeType="clickEffect">
                                  <p:stCondLst>
                                    <p:cond delay="0"/>
                                  </p:stCondLst>
                                  <p:iterate type="lt">
                                    <p:tmPct val="10000"/>
                                  </p:iterate>
                                  <p:childTnLst>
                                    <p:animClr clrSpc="rgb" dir="cw">
                                      <p:cBhvr override="childStyle">
                                        <p:cTn id="27" dur="1000" fill="hold"/>
                                        <p:tgtEl>
                                          <p:spTgt spid="31">
                                            <p:txEl>
                                              <p:pRg st="0" end="0"/>
                                            </p:txEl>
                                          </p:spTgt>
                                        </p:tgtEl>
                                        <p:attrNameLst>
                                          <p:attrName>style.color</p:attrName>
                                        </p:attrNameLst>
                                      </p:cBhvr>
                                      <p:to>
                                        <a:srgbClr val="FFFF00"/>
                                      </p:to>
                                    </p:animClr>
                                    <p:animClr clrSpc="rgb" dir="cw">
                                      <p:cBhvr>
                                        <p:cTn id="28" dur="1000" fill="hold"/>
                                        <p:tgtEl>
                                          <p:spTgt spid="31">
                                            <p:txEl>
                                              <p:pRg st="0" end="0"/>
                                            </p:txEl>
                                          </p:spTgt>
                                        </p:tgtEl>
                                        <p:attrNameLst>
                                          <p:attrName>fillcolor</p:attrName>
                                        </p:attrNameLst>
                                      </p:cBhvr>
                                      <p:to>
                                        <a:srgbClr val="FFFF00"/>
                                      </p:to>
                                    </p:animClr>
                                    <p:set>
                                      <p:cBhvr>
                                        <p:cTn id="29" dur="1000" fill="hold"/>
                                        <p:tgtEl>
                                          <p:spTgt spid="31">
                                            <p:txEl>
                                              <p:pRg st="0" end="0"/>
                                            </p:txEl>
                                          </p:spTgt>
                                        </p:tgtEl>
                                        <p:attrNameLst>
                                          <p:attrName>fill.type</p:attrName>
                                        </p:attrNameLst>
                                      </p:cBhvr>
                                      <p:to>
                                        <p:strVal val="solid"/>
                                      </p:to>
                                    </p:set>
                                    <p:anim to="1.5" calcmode="lin" valueType="num">
                                      <p:cBhvr override="childStyle">
                                        <p:cTn id="30" dur="1000" fill="hold"/>
                                        <p:tgtEl>
                                          <p:spTgt spid="31">
                                            <p:txEl>
                                              <p:pRg st="0" end="0"/>
                                            </p:txEl>
                                          </p:spTgt>
                                        </p:tgtEl>
                                        <p:attrNameLst>
                                          <p:attrName>style.fontSize</p:attrName>
                                        </p:attrNameLst>
                                      </p:cBhvr>
                                    </p:anim>
                                  </p:childTnLst>
                                  <p:subTnLst>
                                    <p:animClr clrSpc="rgb" dir="cw">
                                      <p:cBhvr override="childStyle">
                                        <p:cTn dur="1" fill="hold" display="0" masterRel="nextClick" afterEffect="1"/>
                                        <p:tgtEl>
                                          <p:spTgt spid="31">
                                            <p:txEl>
                                              <p:pRg st="0" end="0"/>
                                            </p:txEl>
                                          </p:spTgt>
                                        </p:tgtEl>
                                        <p:attrNameLst>
                                          <p:attrName>ppt_c</p:attrName>
                                        </p:attrNameLst>
                                      </p:cBhvr>
                                      <p:to>
                                        <a:srgbClr val="FFFF00"/>
                                      </p:to>
                                    </p:animClr>
                                  </p:subTnLst>
                                </p:cTn>
                              </p:par>
                            </p:childTnLst>
                          </p:cTn>
                        </p:par>
                      </p:childTnLst>
                    </p:cTn>
                  </p:par>
                  <p:par>
                    <p:cTn id="31" fill="hold">
                      <p:stCondLst>
                        <p:cond delay="indefinite"/>
                      </p:stCondLst>
                      <p:childTnLst>
                        <p:par>
                          <p:cTn id="32" fill="hold">
                            <p:stCondLst>
                              <p:cond delay="0"/>
                            </p:stCondLst>
                            <p:childTnLst>
                              <p:par>
                                <p:cTn id="33" presetID="28" presetClass="emph" presetSubtype="0" fill="hold" nodeType="clickEffect">
                                  <p:stCondLst>
                                    <p:cond delay="0"/>
                                  </p:stCondLst>
                                  <p:iterate type="lt">
                                    <p:tmPct val="10000"/>
                                  </p:iterate>
                                  <p:childTnLst>
                                    <p:animClr clrSpc="rgb" dir="cw">
                                      <p:cBhvr override="childStyle">
                                        <p:cTn id="34" dur="500" fill="hold"/>
                                        <p:tgtEl>
                                          <p:spTgt spid="36">
                                            <p:txEl>
                                              <p:pRg st="1" end="1"/>
                                            </p:txEl>
                                          </p:spTgt>
                                        </p:tgtEl>
                                        <p:attrNameLst>
                                          <p:attrName>style.color</p:attrName>
                                        </p:attrNameLst>
                                      </p:cBhvr>
                                      <p:to>
                                        <a:srgbClr val="FFFF00"/>
                                      </p:to>
                                    </p:animClr>
                                    <p:animClr clrSpc="rgb" dir="cw">
                                      <p:cBhvr>
                                        <p:cTn id="35" dur="500" fill="hold"/>
                                        <p:tgtEl>
                                          <p:spTgt spid="36">
                                            <p:txEl>
                                              <p:pRg st="1" end="1"/>
                                            </p:txEl>
                                          </p:spTgt>
                                        </p:tgtEl>
                                        <p:attrNameLst>
                                          <p:attrName>fillcolor</p:attrName>
                                        </p:attrNameLst>
                                      </p:cBhvr>
                                      <p:to>
                                        <a:srgbClr val="FFFF00"/>
                                      </p:to>
                                    </p:animClr>
                                    <p:set>
                                      <p:cBhvr>
                                        <p:cTn id="36" dur="500" fill="hold"/>
                                        <p:tgtEl>
                                          <p:spTgt spid="36">
                                            <p:txEl>
                                              <p:pRg st="1" end="1"/>
                                            </p:txEl>
                                          </p:spTgt>
                                        </p:tgtEl>
                                        <p:attrNameLst>
                                          <p:attrName>fill.type</p:attrName>
                                        </p:attrNameLst>
                                      </p:cBhvr>
                                      <p:to>
                                        <p:strVal val="solid"/>
                                      </p:to>
                                    </p:set>
                                    <p:anim to="1.5" calcmode="lin" valueType="num">
                                      <p:cBhvr override="childStyle">
                                        <p:cTn id="37" dur="500" fill="hold"/>
                                        <p:tgtEl>
                                          <p:spTgt spid="36">
                                            <p:txEl>
                                              <p:pRg st="1" end="1"/>
                                            </p:txEl>
                                          </p:spTgt>
                                        </p:tgtEl>
                                        <p:attrNameLst>
                                          <p:attrName>style.fontSize</p:attrName>
                                        </p:attrNameLst>
                                      </p:cBhvr>
                                    </p:anim>
                                  </p:childTnLst>
                                  <p:subTnLst>
                                    <p:animClr clrSpc="rgb" dir="cw">
                                      <p:cBhvr override="childStyle">
                                        <p:cTn dur="1" fill="hold" display="0" masterRel="nextClick" afterEffect="1"/>
                                        <p:tgtEl>
                                          <p:spTgt spid="36">
                                            <p:txEl>
                                              <p:pRg st="1" end="1"/>
                                            </p:txEl>
                                          </p:spTgt>
                                        </p:tgtEl>
                                        <p:attrNameLst>
                                          <p:attrName>ppt_c</p:attrName>
                                        </p:attrNameLst>
                                      </p:cBhvr>
                                      <p:to>
                                        <a:srgbClr val="FFFF00"/>
                                      </p:to>
                                    </p:animClr>
                                  </p:subTnLst>
                                </p:cTn>
                              </p:par>
                            </p:childTnLst>
                          </p:cTn>
                        </p:par>
                      </p:childTnLst>
                    </p:cTn>
                  </p:par>
                  <p:par>
                    <p:cTn id="38" fill="hold">
                      <p:stCondLst>
                        <p:cond delay="indefinite"/>
                      </p:stCondLst>
                      <p:childTnLst>
                        <p:par>
                          <p:cTn id="39" fill="hold">
                            <p:stCondLst>
                              <p:cond delay="0"/>
                            </p:stCondLst>
                            <p:childTnLst>
                              <p:par>
                                <p:cTn id="40" presetID="28" presetClass="emph" presetSubtype="0" fill="hold" nodeType="clickEffect">
                                  <p:stCondLst>
                                    <p:cond delay="0"/>
                                  </p:stCondLst>
                                  <p:iterate type="lt">
                                    <p:tmPct val="10000"/>
                                  </p:iterate>
                                  <p:childTnLst>
                                    <p:animClr clrSpc="rgb" dir="cw">
                                      <p:cBhvr override="childStyle">
                                        <p:cTn id="41" dur="500" fill="hold"/>
                                        <p:tgtEl>
                                          <p:spTgt spid="37">
                                            <p:txEl>
                                              <p:pRg st="0" end="0"/>
                                            </p:txEl>
                                          </p:spTgt>
                                        </p:tgtEl>
                                        <p:attrNameLst>
                                          <p:attrName>style.color</p:attrName>
                                        </p:attrNameLst>
                                      </p:cBhvr>
                                      <p:to>
                                        <a:srgbClr val="FFFF00"/>
                                      </p:to>
                                    </p:animClr>
                                    <p:animClr clrSpc="rgb" dir="cw">
                                      <p:cBhvr>
                                        <p:cTn id="42" dur="500" fill="hold"/>
                                        <p:tgtEl>
                                          <p:spTgt spid="37">
                                            <p:txEl>
                                              <p:pRg st="0" end="0"/>
                                            </p:txEl>
                                          </p:spTgt>
                                        </p:tgtEl>
                                        <p:attrNameLst>
                                          <p:attrName>fillcolor</p:attrName>
                                        </p:attrNameLst>
                                      </p:cBhvr>
                                      <p:to>
                                        <a:srgbClr val="FFFF00"/>
                                      </p:to>
                                    </p:animClr>
                                    <p:set>
                                      <p:cBhvr>
                                        <p:cTn id="43" dur="500" fill="hold"/>
                                        <p:tgtEl>
                                          <p:spTgt spid="37">
                                            <p:txEl>
                                              <p:pRg st="0" end="0"/>
                                            </p:txEl>
                                          </p:spTgt>
                                        </p:tgtEl>
                                        <p:attrNameLst>
                                          <p:attrName>fill.type</p:attrName>
                                        </p:attrNameLst>
                                      </p:cBhvr>
                                      <p:to>
                                        <p:strVal val="solid"/>
                                      </p:to>
                                    </p:set>
                                    <p:anim to="1.5" calcmode="lin" valueType="num">
                                      <p:cBhvr override="childStyle">
                                        <p:cTn id="44" dur="500" fill="hold"/>
                                        <p:tgtEl>
                                          <p:spTgt spid="37">
                                            <p:txEl>
                                              <p:pRg st="0" end="0"/>
                                            </p:txEl>
                                          </p:spTgt>
                                        </p:tgtEl>
                                        <p:attrNameLst>
                                          <p:attrName>style.fontSize</p:attrName>
                                        </p:attrNameLst>
                                      </p:cBhvr>
                                    </p:anim>
                                  </p:childTnLst>
                                  <p:subTnLst>
                                    <p:animClr clrSpc="rgb" dir="cw">
                                      <p:cBhvr override="childStyle">
                                        <p:cTn dur="1" fill="hold" display="0" masterRel="nextClick" afterEffect="1"/>
                                        <p:tgtEl>
                                          <p:spTgt spid="37">
                                            <p:txEl>
                                              <p:pRg st="0" end="0"/>
                                            </p:txEl>
                                          </p:spTgt>
                                        </p:tgtEl>
                                        <p:attrNameLst>
                                          <p:attrName>ppt_c</p:attrName>
                                        </p:attrNameLst>
                                      </p:cBhvr>
                                      <p:to>
                                        <a:srgbClr val="FFFF00"/>
                                      </p:to>
                                    </p:animClr>
                                  </p:subTnLst>
                                </p:cTn>
                              </p:par>
                            </p:childTnLst>
                          </p:cTn>
                        </p:par>
                      </p:childTnLst>
                    </p:cTn>
                  </p:par>
                  <p:par>
                    <p:cTn id="45" fill="hold">
                      <p:stCondLst>
                        <p:cond delay="indefinite"/>
                      </p:stCondLst>
                      <p:childTnLst>
                        <p:par>
                          <p:cTn id="46" fill="hold">
                            <p:stCondLst>
                              <p:cond delay="0"/>
                            </p:stCondLst>
                            <p:childTnLst>
                              <p:par>
                                <p:cTn id="47" presetID="28" presetClass="emph" presetSubtype="0" fill="hold" nodeType="clickEffect">
                                  <p:stCondLst>
                                    <p:cond delay="0"/>
                                  </p:stCondLst>
                                  <p:iterate type="lt">
                                    <p:tmPct val="10000"/>
                                  </p:iterate>
                                  <p:childTnLst>
                                    <p:animClr clrSpc="rgb" dir="cw">
                                      <p:cBhvr override="childStyle">
                                        <p:cTn id="48" dur="500" fill="hold"/>
                                        <p:tgtEl>
                                          <p:spTgt spid="41">
                                            <p:txEl>
                                              <p:pRg st="1" end="1"/>
                                            </p:txEl>
                                          </p:spTgt>
                                        </p:tgtEl>
                                        <p:attrNameLst>
                                          <p:attrName>style.color</p:attrName>
                                        </p:attrNameLst>
                                      </p:cBhvr>
                                      <p:to>
                                        <a:srgbClr val="FFFF00"/>
                                      </p:to>
                                    </p:animClr>
                                    <p:animClr clrSpc="rgb" dir="cw">
                                      <p:cBhvr>
                                        <p:cTn id="49" dur="500" fill="hold"/>
                                        <p:tgtEl>
                                          <p:spTgt spid="41">
                                            <p:txEl>
                                              <p:pRg st="1" end="1"/>
                                            </p:txEl>
                                          </p:spTgt>
                                        </p:tgtEl>
                                        <p:attrNameLst>
                                          <p:attrName>fillcolor</p:attrName>
                                        </p:attrNameLst>
                                      </p:cBhvr>
                                      <p:to>
                                        <a:srgbClr val="FFFF00"/>
                                      </p:to>
                                    </p:animClr>
                                    <p:set>
                                      <p:cBhvr>
                                        <p:cTn id="50" dur="500" fill="hold"/>
                                        <p:tgtEl>
                                          <p:spTgt spid="41">
                                            <p:txEl>
                                              <p:pRg st="1" end="1"/>
                                            </p:txEl>
                                          </p:spTgt>
                                        </p:tgtEl>
                                        <p:attrNameLst>
                                          <p:attrName>fill.type</p:attrName>
                                        </p:attrNameLst>
                                      </p:cBhvr>
                                      <p:to>
                                        <p:strVal val="solid"/>
                                      </p:to>
                                    </p:set>
                                    <p:anim to="1.5" calcmode="lin" valueType="num">
                                      <p:cBhvr override="childStyle">
                                        <p:cTn id="51" dur="500" fill="hold"/>
                                        <p:tgtEl>
                                          <p:spTgt spid="41">
                                            <p:txEl>
                                              <p:pRg st="1" end="1"/>
                                            </p:txEl>
                                          </p:spTgt>
                                        </p:tgtEl>
                                        <p:attrNameLst>
                                          <p:attrName>style.fontSize</p:attrName>
                                        </p:attrNameLst>
                                      </p:cBhvr>
                                    </p:anim>
                                  </p:childTnLst>
                                  <p:subTnLst>
                                    <p:animClr clrSpc="rgb" dir="cw">
                                      <p:cBhvr override="childStyle">
                                        <p:cTn dur="1" fill="hold" display="0" masterRel="nextClick" afterEffect="1"/>
                                        <p:tgtEl>
                                          <p:spTgt spid="41">
                                            <p:txEl>
                                              <p:pRg st="1" end="1"/>
                                            </p:txEl>
                                          </p:spTgt>
                                        </p:tgtEl>
                                        <p:attrNameLst>
                                          <p:attrName>ppt_c</p:attrName>
                                        </p:attrNameLst>
                                      </p:cBhvr>
                                      <p:to>
                                        <a:srgbClr val="FFFF00"/>
                                      </p:to>
                                    </p:animClr>
                                  </p:subTnLst>
                                </p:cTn>
                              </p:par>
                            </p:childTnLst>
                          </p:cTn>
                        </p:par>
                      </p:childTnLst>
                    </p:cTn>
                  </p:par>
                  <p:par>
                    <p:cTn id="52" fill="hold">
                      <p:stCondLst>
                        <p:cond delay="indefinite"/>
                      </p:stCondLst>
                      <p:childTnLst>
                        <p:par>
                          <p:cTn id="53" fill="hold">
                            <p:stCondLst>
                              <p:cond delay="0"/>
                            </p:stCondLst>
                            <p:childTnLst>
                              <p:par>
                                <p:cTn id="54" presetID="28" presetClass="emph" presetSubtype="0" fill="hold" nodeType="clickEffect">
                                  <p:stCondLst>
                                    <p:cond delay="0"/>
                                  </p:stCondLst>
                                  <p:iterate type="lt">
                                    <p:tmPct val="10000"/>
                                  </p:iterate>
                                  <p:childTnLst>
                                    <p:animClr clrSpc="rgb" dir="cw">
                                      <p:cBhvr override="childStyle">
                                        <p:cTn id="55" dur="500" fill="hold"/>
                                        <p:tgtEl>
                                          <p:spTgt spid="6">
                                            <p:txEl>
                                              <p:pRg st="0" end="0"/>
                                            </p:txEl>
                                          </p:spTgt>
                                        </p:tgtEl>
                                        <p:attrNameLst>
                                          <p:attrName>style.color</p:attrName>
                                        </p:attrNameLst>
                                      </p:cBhvr>
                                      <p:to>
                                        <a:srgbClr val="FFFF00"/>
                                      </p:to>
                                    </p:animClr>
                                    <p:animClr clrSpc="rgb" dir="cw">
                                      <p:cBhvr>
                                        <p:cTn id="56" dur="500" fill="hold"/>
                                        <p:tgtEl>
                                          <p:spTgt spid="6">
                                            <p:txEl>
                                              <p:pRg st="0" end="0"/>
                                            </p:txEl>
                                          </p:spTgt>
                                        </p:tgtEl>
                                        <p:attrNameLst>
                                          <p:attrName>fillcolor</p:attrName>
                                        </p:attrNameLst>
                                      </p:cBhvr>
                                      <p:to>
                                        <a:srgbClr val="FFFF00"/>
                                      </p:to>
                                    </p:animClr>
                                    <p:set>
                                      <p:cBhvr>
                                        <p:cTn id="57" dur="500" fill="hold"/>
                                        <p:tgtEl>
                                          <p:spTgt spid="6">
                                            <p:txEl>
                                              <p:pRg st="0" end="0"/>
                                            </p:txEl>
                                          </p:spTgt>
                                        </p:tgtEl>
                                        <p:attrNameLst>
                                          <p:attrName>fill.type</p:attrName>
                                        </p:attrNameLst>
                                      </p:cBhvr>
                                      <p:to>
                                        <p:strVal val="solid"/>
                                      </p:to>
                                    </p:set>
                                    <p:anim to="1.5" calcmode="lin" valueType="num">
                                      <p:cBhvr override="childStyle">
                                        <p:cTn id="58" dur="500" fill="hold"/>
                                        <p:tgtEl>
                                          <p:spTgt spid="6">
                                            <p:txEl>
                                              <p:pRg st="0" end="0"/>
                                            </p:txEl>
                                          </p:spTgt>
                                        </p:tgtEl>
                                        <p:attrNameLst>
                                          <p:attrName>style.fontSize</p:attrName>
                                        </p:attrNameLst>
                                      </p:cBhvr>
                                    </p:anim>
                                  </p:childTnLst>
                                  <p:subTnLst>
                                    <p:animClr clrSpc="rgb" dir="cw">
                                      <p:cBhvr override="childStyle">
                                        <p:cTn dur="1" fill="hold" display="0" masterRel="nextClick" afterEffect="1"/>
                                        <p:tgtEl>
                                          <p:spTgt spid="6">
                                            <p:txEl>
                                              <p:pRg st="0" end="0"/>
                                            </p:txEl>
                                          </p:spTgt>
                                        </p:tgtEl>
                                        <p:attrNameLst>
                                          <p:attrName>ppt_c</p:attrName>
                                        </p:attrNameLst>
                                      </p:cBhvr>
                                      <p:to>
                                        <a:srgbClr val="FFFF00"/>
                                      </p:to>
                                    </p:animClr>
                                  </p:subTnLst>
                                </p:cTn>
                              </p:par>
                            </p:childTnLst>
                          </p:cTn>
                        </p:par>
                      </p:childTnLst>
                    </p:cTn>
                  </p:par>
                  <p:par>
                    <p:cTn id="59" fill="hold">
                      <p:stCondLst>
                        <p:cond delay="indefinite"/>
                      </p:stCondLst>
                      <p:childTnLst>
                        <p:par>
                          <p:cTn id="60" fill="hold">
                            <p:stCondLst>
                              <p:cond delay="0"/>
                            </p:stCondLst>
                            <p:childTnLst>
                              <p:par>
                                <p:cTn id="61" presetID="28" presetClass="emph" presetSubtype="0" fill="hold" nodeType="clickEffect">
                                  <p:stCondLst>
                                    <p:cond delay="0"/>
                                  </p:stCondLst>
                                  <p:iterate type="lt">
                                    <p:tmPct val="10000"/>
                                  </p:iterate>
                                  <p:childTnLst>
                                    <p:animClr clrSpc="rgb" dir="cw">
                                      <p:cBhvr override="childStyle">
                                        <p:cTn id="62" dur="500" fill="hold"/>
                                        <p:tgtEl>
                                          <p:spTgt spid="27">
                                            <p:txEl>
                                              <p:pRg st="0" end="0"/>
                                            </p:txEl>
                                          </p:spTgt>
                                        </p:tgtEl>
                                        <p:attrNameLst>
                                          <p:attrName>style.color</p:attrName>
                                        </p:attrNameLst>
                                      </p:cBhvr>
                                      <p:to>
                                        <a:srgbClr val="FFFF00"/>
                                      </p:to>
                                    </p:animClr>
                                    <p:animClr clrSpc="rgb" dir="cw">
                                      <p:cBhvr>
                                        <p:cTn id="63" dur="500" fill="hold"/>
                                        <p:tgtEl>
                                          <p:spTgt spid="27">
                                            <p:txEl>
                                              <p:pRg st="0" end="0"/>
                                            </p:txEl>
                                          </p:spTgt>
                                        </p:tgtEl>
                                        <p:attrNameLst>
                                          <p:attrName>fillcolor</p:attrName>
                                        </p:attrNameLst>
                                      </p:cBhvr>
                                      <p:to>
                                        <a:srgbClr val="FFFF00"/>
                                      </p:to>
                                    </p:animClr>
                                    <p:set>
                                      <p:cBhvr>
                                        <p:cTn id="64" dur="500" fill="hold"/>
                                        <p:tgtEl>
                                          <p:spTgt spid="27">
                                            <p:txEl>
                                              <p:pRg st="0" end="0"/>
                                            </p:txEl>
                                          </p:spTgt>
                                        </p:tgtEl>
                                        <p:attrNameLst>
                                          <p:attrName>fill.type</p:attrName>
                                        </p:attrNameLst>
                                      </p:cBhvr>
                                      <p:to>
                                        <p:strVal val="solid"/>
                                      </p:to>
                                    </p:set>
                                    <p:anim to="1.5" calcmode="lin" valueType="num">
                                      <p:cBhvr override="childStyle">
                                        <p:cTn id="65" dur="500" fill="hold"/>
                                        <p:tgtEl>
                                          <p:spTgt spid="27">
                                            <p:txEl>
                                              <p:pRg st="0" end="0"/>
                                            </p:txEl>
                                          </p:spTgt>
                                        </p:tgtEl>
                                        <p:attrNameLst>
                                          <p:attrName>style.fontSize</p:attrName>
                                        </p:attrNameLst>
                                      </p:cBhvr>
                                    </p:anim>
                                  </p:childTnLst>
                                  <p:subTnLst>
                                    <p:animClr clrSpc="rgb" dir="cw">
                                      <p:cBhvr override="childStyle">
                                        <p:cTn dur="1" fill="hold" display="0" masterRel="nextClick" afterEffect="1"/>
                                        <p:tgtEl>
                                          <p:spTgt spid="27">
                                            <p:txEl>
                                              <p:pRg st="0" end="0"/>
                                            </p:txEl>
                                          </p:spTgt>
                                        </p:tgtEl>
                                        <p:attrNameLst>
                                          <p:attrName>ppt_c</p:attrName>
                                        </p:attrNameLst>
                                      </p:cBhvr>
                                      <p:to>
                                        <a:srgbClr val="FFFF00"/>
                                      </p:to>
                                    </p:animClr>
                                  </p:subTnLst>
                                </p:cTn>
                              </p:par>
                            </p:childTnLst>
                          </p:cTn>
                        </p:par>
                      </p:childTnLst>
                    </p:cTn>
                  </p:par>
                  <p:par>
                    <p:cTn id="66" fill="hold">
                      <p:stCondLst>
                        <p:cond delay="indefinite"/>
                      </p:stCondLst>
                      <p:childTnLst>
                        <p:par>
                          <p:cTn id="67" fill="hold">
                            <p:stCondLst>
                              <p:cond delay="0"/>
                            </p:stCondLst>
                            <p:childTnLst>
                              <p:par>
                                <p:cTn id="68" presetID="28" presetClass="emph" presetSubtype="0" fill="hold" nodeType="clickEffect">
                                  <p:stCondLst>
                                    <p:cond delay="0"/>
                                  </p:stCondLst>
                                  <p:iterate type="lt">
                                    <p:tmPct val="10000"/>
                                  </p:iterate>
                                  <p:childTnLst>
                                    <p:animClr clrSpc="rgb" dir="cw">
                                      <p:cBhvr override="childStyle">
                                        <p:cTn id="69" dur="500" fill="hold"/>
                                        <p:tgtEl>
                                          <p:spTgt spid="28">
                                            <p:txEl>
                                              <p:pRg st="0" end="0"/>
                                            </p:txEl>
                                          </p:spTgt>
                                        </p:tgtEl>
                                        <p:attrNameLst>
                                          <p:attrName>style.color</p:attrName>
                                        </p:attrNameLst>
                                      </p:cBhvr>
                                      <p:to>
                                        <a:srgbClr val="FFFF00"/>
                                      </p:to>
                                    </p:animClr>
                                    <p:animClr clrSpc="rgb" dir="cw">
                                      <p:cBhvr>
                                        <p:cTn id="70" dur="500" fill="hold"/>
                                        <p:tgtEl>
                                          <p:spTgt spid="28">
                                            <p:txEl>
                                              <p:pRg st="0" end="0"/>
                                            </p:txEl>
                                          </p:spTgt>
                                        </p:tgtEl>
                                        <p:attrNameLst>
                                          <p:attrName>fillcolor</p:attrName>
                                        </p:attrNameLst>
                                      </p:cBhvr>
                                      <p:to>
                                        <a:srgbClr val="FFFF00"/>
                                      </p:to>
                                    </p:animClr>
                                    <p:set>
                                      <p:cBhvr>
                                        <p:cTn id="71" dur="500" fill="hold"/>
                                        <p:tgtEl>
                                          <p:spTgt spid="28">
                                            <p:txEl>
                                              <p:pRg st="0" end="0"/>
                                            </p:txEl>
                                          </p:spTgt>
                                        </p:tgtEl>
                                        <p:attrNameLst>
                                          <p:attrName>fill.type</p:attrName>
                                        </p:attrNameLst>
                                      </p:cBhvr>
                                      <p:to>
                                        <p:strVal val="solid"/>
                                      </p:to>
                                    </p:set>
                                    <p:anim to="1.5" calcmode="lin" valueType="num">
                                      <p:cBhvr override="childStyle">
                                        <p:cTn id="72" dur="500" fill="hold"/>
                                        <p:tgtEl>
                                          <p:spTgt spid="28">
                                            <p:txEl>
                                              <p:pRg st="0" end="0"/>
                                            </p:txEl>
                                          </p:spTgt>
                                        </p:tgtEl>
                                        <p:attrNameLst>
                                          <p:attrName>style.fontSize</p:attrName>
                                        </p:attrNameLst>
                                      </p:cBhvr>
                                    </p:anim>
                                  </p:childTnLst>
                                  <p:subTnLst>
                                    <p:animClr clrSpc="rgb" dir="cw">
                                      <p:cBhvr override="childStyle">
                                        <p:cTn dur="1" fill="hold" display="0" masterRel="nextClick" afterEffect="1"/>
                                        <p:tgtEl>
                                          <p:spTgt spid="28">
                                            <p:txEl>
                                              <p:pRg st="0" end="0"/>
                                            </p:txEl>
                                          </p:spTgt>
                                        </p:tgtEl>
                                        <p:attrNameLst>
                                          <p:attrName>ppt_c</p:attrName>
                                        </p:attrNameLst>
                                      </p:cBhvr>
                                      <p:to>
                                        <a:srgbClr val="FFFF00"/>
                                      </p:to>
                                    </p:animClr>
                                  </p:subTnLst>
                                </p:cTn>
                              </p:par>
                            </p:childTnLst>
                          </p:cTn>
                        </p:par>
                      </p:childTnLst>
                    </p:cTn>
                  </p:par>
                  <p:par>
                    <p:cTn id="73" fill="hold">
                      <p:stCondLst>
                        <p:cond delay="indefinite"/>
                      </p:stCondLst>
                      <p:childTnLst>
                        <p:par>
                          <p:cTn id="74" fill="hold">
                            <p:stCondLst>
                              <p:cond delay="0"/>
                            </p:stCondLst>
                            <p:childTnLst>
                              <p:par>
                                <p:cTn id="75" presetID="28" presetClass="emph" presetSubtype="0" fill="hold" nodeType="clickEffect">
                                  <p:stCondLst>
                                    <p:cond delay="0"/>
                                  </p:stCondLst>
                                  <p:iterate type="lt">
                                    <p:tmPct val="10000"/>
                                  </p:iterate>
                                  <p:childTnLst>
                                    <p:animClr clrSpc="rgb" dir="cw">
                                      <p:cBhvr override="childStyle">
                                        <p:cTn id="76" dur="500" fill="hold"/>
                                        <p:tgtEl>
                                          <p:spTgt spid="56">
                                            <p:txEl>
                                              <p:pRg st="0" end="0"/>
                                            </p:txEl>
                                          </p:spTgt>
                                        </p:tgtEl>
                                        <p:attrNameLst>
                                          <p:attrName>style.color</p:attrName>
                                        </p:attrNameLst>
                                      </p:cBhvr>
                                      <p:to>
                                        <a:srgbClr val="00FFFF"/>
                                      </p:to>
                                    </p:animClr>
                                    <p:animClr clrSpc="rgb" dir="cw">
                                      <p:cBhvr>
                                        <p:cTn id="77" dur="500" fill="hold"/>
                                        <p:tgtEl>
                                          <p:spTgt spid="56">
                                            <p:txEl>
                                              <p:pRg st="0" end="0"/>
                                            </p:txEl>
                                          </p:spTgt>
                                        </p:tgtEl>
                                        <p:attrNameLst>
                                          <p:attrName>fillcolor</p:attrName>
                                        </p:attrNameLst>
                                      </p:cBhvr>
                                      <p:to>
                                        <a:srgbClr val="00FFFF"/>
                                      </p:to>
                                    </p:animClr>
                                    <p:set>
                                      <p:cBhvr>
                                        <p:cTn id="78" dur="500" fill="hold"/>
                                        <p:tgtEl>
                                          <p:spTgt spid="56">
                                            <p:txEl>
                                              <p:pRg st="0" end="0"/>
                                            </p:txEl>
                                          </p:spTgt>
                                        </p:tgtEl>
                                        <p:attrNameLst>
                                          <p:attrName>fill.type</p:attrName>
                                        </p:attrNameLst>
                                      </p:cBhvr>
                                      <p:to>
                                        <p:strVal val="solid"/>
                                      </p:to>
                                    </p:set>
                                    <p:anim to="1.5" calcmode="lin" valueType="num">
                                      <p:cBhvr override="childStyle">
                                        <p:cTn id="79" dur="500" fill="hold"/>
                                        <p:tgtEl>
                                          <p:spTgt spid="56">
                                            <p:txEl>
                                              <p:pRg st="0" end="0"/>
                                            </p:txEl>
                                          </p:spTgt>
                                        </p:tgtEl>
                                        <p:attrNameLst>
                                          <p:attrName>style.fontSize</p:attrName>
                                        </p:attrNameLst>
                                      </p:cBhvr>
                                    </p:anim>
                                  </p:childTnLst>
                                  <p:subTnLst>
                                    <p:animClr clrSpc="rgb" dir="cw">
                                      <p:cBhvr override="childStyle">
                                        <p:cTn dur="1" fill="hold" display="0" masterRel="nextClick" afterEffect="1"/>
                                        <p:tgtEl>
                                          <p:spTgt spid="56">
                                            <p:txEl>
                                              <p:pRg st="0" end="0"/>
                                            </p:txEl>
                                          </p:spTgt>
                                        </p:tgtEl>
                                        <p:attrNameLst>
                                          <p:attrName>ppt_c</p:attrName>
                                        </p:attrNameLst>
                                      </p:cBhvr>
                                      <p:to>
                                        <a:srgbClr val="00FFFF"/>
                                      </p:to>
                                    </p:animClr>
                                  </p:subTnLst>
                                </p:cTn>
                              </p:par>
                            </p:childTnLst>
                          </p:cTn>
                        </p:par>
                      </p:childTnLst>
                    </p:cTn>
                  </p:par>
                  <p:par>
                    <p:cTn id="80" fill="hold" nodeType="clickPar">
                      <p:stCondLst>
                        <p:cond delay="indefinite"/>
                      </p:stCondLst>
                      <p:childTnLst>
                        <p:par>
                          <p:cTn id="81" fill="hold" nodeType="withGroup">
                            <p:stCondLst>
                              <p:cond delay="0"/>
                            </p:stCondLst>
                            <p:childTnLst>
                              <p:par>
                                <p:cTn id="82" presetID="28" presetClass="emph" presetSubtype="0" fill="hold" nodeType="clickEffect">
                                  <p:stCondLst>
                                    <p:cond delay="0"/>
                                  </p:stCondLst>
                                  <p:iterate type="lt">
                                    <p:tmPct val="10000"/>
                                  </p:iterate>
                                  <p:childTnLst>
                                    <p:animClr clrSpc="rgb" dir="cw">
                                      <p:cBhvr override="childStyle">
                                        <p:cTn id="83" dur="500" fill="hold"/>
                                        <p:tgtEl>
                                          <p:spTgt spid="29">
                                            <p:txEl>
                                              <p:pRg st="0" end="0"/>
                                            </p:txEl>
                                          </p:spTgt>
                                        </p:tgtEl>
                                        <p:attrNameLst>
                                          <p:attrName>style.color</p:attrName>
                                        </p:attrNameLst>
                                      </p:cBhvr>
                                      <p:to>
                                        <a:srgbClr val="00FFFF"/>
                                      </p:to>
                                    </p:animClr>
                                    <p:animClr clrSpc="rgb" dir="cw">
                                      <p:cBhvr>
                                        <p:cTn id="84" dur="500" fill="hold"/>
                                        <p:tgtEl>
                                          <p:spTgt spid="29">
                                            <p:txEl>
                                              <p:pRg st="0" end="0"/>
                                            </p:txEl>
                                          </p:spTgt>
                                        </p:tgtEl>
                                        <p:attrNameLst>
                                          <p:attrName>fillcolor</p:attrName>
                                        </p:attrNameLst>
                                      </p:cBhvr>
                                      <p:to>
                                        <a:srgbClr val="00FFFF"/>
                                      </p:to>
                                    </p:animClr>
                                    <p:set>
                                      <p:cBhvr>
                                        <p:cTn id="85" dur="500" fill="hold"/>
                                        <p:tgtEl>
                                          <p:spTgt spid="29">
                                            <p:txEl>
                                              <p:pRg st="0" end="0"/>
                                            </p:txEl>
                                          </p:spTgt>
                                        </p:tgtEl>
                                        <p:attrNameLst>
                                          <p:attrName>fill.type</p:attrName>
                                        </p:attrNameLst>
                                      </p:cBhvr>
                                      <p:to>
                                        <p:strVal val="solid"/>
                                      </p:to>
                                    </p:set>
                                    <p:anim to="1.5" calcmode="lin" valueType="num">
                                      <p:cBhvr override="childStyle">
                                        <p:cTn id="86" dur="500" fill="hold"/>
                                        <p:tgtEl>
                                          <p:spTgt spid="29">
                                            <p:txEl>
                                              <p:pRg st="0" end="0"/>
                                            </p:txEl>
                                          </p:spTgt>
                                        </p:tgtEl>
                                        <p:attrNameLst>
                                          <p:attrName>style.fontSize</p:attrName>
                                        </p:attrNameLst>
                                      </p:cBhvr>
                                    </p:anim>
                                  </p:childTnLst>
                                  <p:subTnLst>
                                    <p:animClr clrSpc="rgb" dir="cw">
                                      <p:cBhvr override="childStyle">
                                        <p:cTn dur="1" fill="hold" display="0" masterRel="nextClick" afterEffect="1"/>
                                        <p:tgtEl>
                                          <p:spTgt spid="29">
                                            <p:txEl>
                                              <p:pRg st="0" end="0"/>
                                            </p:txEl>
                                          </p:spTgt>
                                        </p:tgtEl>
                                        <p:attrNameLst>
                                          <p:attrName>ppt_c</p:attrName>
                                        </p:attrNameLst>
                                      </p:cBhvr>
                                      <p:to>
                                        <a:srgbClr val="00FFFF"/>
                                      </p:to>
                                    </p:animClr>
                                  </p:subTnLst>
                                </p:cTn>
                              </p:par>
                            </p:childTnLst>
                          </p:cTn>
                        </p:par>
                      </p:childTnLst>
                    </p:cTn>
                  </p:par>
                  <p:par>
                    <p:cTn id="87" fill="hold" nodeType="clickPar">
                      <p:stCondLst>
                        <p:cond delay="indefinite"/>
                      </p:stCondLst>
                      <p:childTnLst>
                        <p:par>
                          <p:cTn id="88" fill="hold" nodeType="withGroup">
                            <p:stCondLst>
                              <p:cond delay="0"/>
                            </p:stCondLst>
                            <p:childTnLst>
                              <p:par>
                                <p:cTn id="89" presetID="28" presetClass="emph" presetSubtype="0" fill="hold" nodeType="clickEffect">
                                  <p:stCondLst>
                                    <p:cond delay="0"/>
                                  </p:stCondLst>
                                  <p:iterate type="lt">
                                    <p:tmPct val="10000"/>
                                  </p:iterate>
                                  <p:childTnLst>
                                    <p:animClr clrSpc="rgb" dir="cw">
                                      <p:cBhvr override="childStyle">
                                        <p:cTn id="90" dur="500" fill="hold"/>
                                        <p:tgtEl>
                                          <p:spTgt spid="30">
                                            <p:txEl>
                                              <p:pRg st="0" end="0"/>
                                            </p:txEl>
                                          </p:spTgt>
                                        </p:tgtEl>
                                        <p:attrNameLst>
                                          <p:attrName>style.color</p:attrName>
                                        </p:attrNameLst>
                                      </p:cBhvr>
                                      <p:to>
                                        <a:srgbClr val="00FFFF"/>
                                      </p:to>
                                    </p:animClr>
                                    <p:animClr clrSpc="rgb" dir="cw">
                                      <p:cBhvr>
                                        <p:cTn id="91" dur="500" fill="hold"/>
                                        <p:tgtEl>
                                          <p:spTgt spid="30">
                                            <p:txEl>
                                              <p:pRg st="0" end="0"/>
                                            </p:txEl>
                                          </p:spTgt>
                                        </p:tgtEl>
                                        <p:attrNameLst>
                                          <p:attrName>fillcolor</p:attrName>
                                        </p:attrNameLst>
                                      </p:cBhvr>
                                      <p:to>
                                        <a:srgbClr val="00FFFF"/>
                                      </p:to>
                                    </p:animClr>
                                    <p:set>
                                      <p:cBhvr>
                                        <p:cTn id="92" dur="500" fill="hold"/>
                                        <p:tgtEl>
                                          <p:spTgt spid="30">
                                            <p:txEl>
                                              <p:pRg st="0" end="0"/>
                                            </p:txEl>
                                          </p:spTgt>
                                        </p:tgtEl>
                                        <p:attrNameLst>
                                          <p:attrName>fill.type</p:attrName>
                                        </p:attrNameLst>
                                      </p:cBhvr>
                                      <p:to>
                                        <p:strVal val="solid"/>
                                      </p:to>
                                    </p:set>
                                    <p:anim to="1.5" calcmode="lin" valueType="num">
                                      <p:cBhvr override="childStyle">
                                        <p:cTn id="93" dur="500" fill="hold"/>
                                        <p:tgtEl>
                                          <p:spTgt spid="30">
                                            <p:txEl>
                                              <p:pRg st="0" end="0"/>
                                            </p:txEl>
                                          </p:spTgt>
                                        </p:tgtEl>
                                        <p:attrNameLst>
                                          <p:attrName>style.fontSize</p:attrName>
                                        </p:attrNameLst>
                                      </p:cBhvr>
                                    </p:anim>
                                  </p:childTnLst>
                                  <p:subTnLst>
                                    <p:animClr clrSpc="rgb" dir="cw">
                                      <p:cBhvr override="childStyle">
                                        <p:cTn dur="1" fill="hold" display="0" masterRel="nextClick" afterEffect="1"/>
                                        <p:tgtEl>
                                          <p:spTgt spid="30">
                                            <p:txEl>
                                              <p:pRg st="0" end="0"/>
                                            </p:txEl>
                                          </p:spTgt>
                                        </p:tgtEl>
                                        <p:attrNameLst>
                                          <p:attrName>ppt_c</p:attrName>
                                        </p:attrNameLst>
                                      </p:cBhvr>
                                      <p:to>
                                        <a:srgbClr val="00FF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bwMode="auto">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defRPr/>
            </a:pPr>
            <a:endParaRPr lang="en-US" smtClean="0"/>
          </a:p>
        </p:txBody>
      </p:sp>
      <p:sp>
        <p:nvSpPr>
          <p:cNvPr id="17305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xmlns="" val="123651214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 y="2590800"/>
            <a:ext cx="8686800" cy="2755900"/>
          </a:xfrm>
          <a:prstGeom prst="rect">
            <a:avLst/>
          </a:prstGeom>
          <a:noFill/>
        </p:spPr>
        <p:txBody>
          <a:bodyPr>
            <a:spAutoFit/>
          </a:bodyPr>
          <a:lstStyle/>
          <a:p>
            <a:pPr algn="ctr" eaLnBrk="0" hangingPunct="0">
              <a:lnSpc>
                <a:spcPct val="115000"/>
              </a:lnSpc>
              <a:spcBef>
                <a:spcPts val="0"/>
              </a:spcBef>
              <a:spcAft>
                <a:spcPts val="1000"/>
              </a:spcAft>
              <a:buClr>
                <a:srgbClr val="00FFFF"/>
              </a:buClr>
              <a:defRPr/>
            </a:pPr>
            <a:r>
              <a:rPr lang="en-US" sz="7200" b="1" dirty="0">
                <a:solidFill>
                  <a:srgbClr val="00FFFF"/>
                </a:solidFill>
                <a:cs typeface="+mn-cs"/>
              </a:rPr>
              <a:t>THE END</a:t>
            </a:r>
            <a:endParaRPr lang="en-US" sz="7200" b="1" dirty="0">
              <a:cs typeface="+mn-cs"/>
            </a:endParaRPr>
          </a:p>
          <a:p>
            <a:pPr marL="625475" indent="-625475" eaLnBrk="0" hangingPunct="0">
              <a:spcBef>
                <a:spcPts val="1200"/>
              </a:spcBef>
              <a:tabLst>
                <a:tab pos="685800" algn="l"/>
              </a:tabLst>
              <a:defRPr/>
            </a:pPr>
            <a:endParaRPr lang="en-US" sz="7200" b="1" dirty="0">
              <a:cs typeface="+mn-cs"/>
            </a:endParaRPr>
          </a:p>
        </p:txBody>
      </p:sp>
    </p:spTree>
    <p:extLst>
      <p:ext uri="{BB962C8B-B14F-4D97-AF65-F5344CB8AC3E}">
        <p14:creationId xmlns:p14="http://schemas.microsoft.com/office/powerpoint/2010/main" xmlns="" val="14485420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0384659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43512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12291"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6" name="Rectangle 5"/>
          <p:cNvSpPr>
            <a:spLocks noChangeArrowheads="1"/>
          </p:cNvSpPr>
          <p:nvPr/>
        </p:nvSpPr>
        <p:spPr bwMode="auto">
          <a:xfrm>
            <a:off x="228600" y="685800"/>
            <a:ext cx="8763000" cy="6202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3200" b="1" dirty="0"/>
              <a:t>“The KINGDOM Future” is to be fully revealed on earth in </a:t>
            </a:r>
            <a:r>
              <a:rPr lang="en-US" sz="3200" b="1" dirty="0">
                <a:solidFill>
                  <a:srgbClr val="FFFF00"/>
                </a:solidFill>
              </a:rPr>
              <a:t>peace and prosperity</a:t>
            </a:r>
            <a:r>
              <a:rPr lang="en-US" sz="3200" b="1" dirty="0"/>
              <a:t>. </a:t>
            </a:r>
          </a:p>
          <a:p>
            <a:pPr marL="457200" indent="-457200">
              <a:spcBef>
                <a:spcPts val="1800"/>
              </a:spcBef>
              <a:buClr>
                <a:srgbClr val="00FFFF"/>
              </a:buClr>
              <a:buFont typeface="Arial" charset="0"/>
              <a:buChar char="•"/>
            </a:pPr>
            <a:r>
              <a:rPr lang="en-US" sz="3200" b="1" dirty="0"/>
              <a:t>The Old Testament goes into great detail concerning the coming visible manifestation of the kingdom’s </a:t>
            </a:r>
            <a:r>
              <a:rPr lang="en-US" sz="3200" b="1" dirty="0">
                <a:solidFill>
                  <a:srgbClr val="FFFF00"/>
                </a:solidFill>
              </a:rPr>
              <a:t>peace and prosperity</a:t>
            </a:r>
            <a:r>
              <a:rPr lang="en-US" sz="3200" b="1" dirty="0"/>
              <a:t> on Earth with Israel as His headquarters. </a:t>
            </a:r>
          </a:p>
          <a:p>
            <a:pPr marL="457200" indent="-457200">
              <a:spcBef>
                <a:spcPts val="1800"/>
              </a:spcBef>
              <a:buClr>
                <a:srgbClr val="00FFFF"/>
              </a:buClr>
              <a:buFont typeface="Arial" charset="0"/>
              <a:buChar char="•"/>
            </a:pPr>
            <a:r>
              <a:rPr lang="en-US" sz="3200" b="1" dirty="0"/>
              <a:t>For this </a:t>
            </a:r>
            <a:r>
              <a:rPr lang="en-US" sz="3200" b="1" dirty="0">
                <a:solidFill>
                  <a:srgbClr val="FFFF00"/>
                </a:solidFill>
              </a:rPr>
              <a:t>BLESSING</a:t>
            </a:r>
            <a:r>
              <a:rPr lang="en-US" sz="3200" b="1" dirty="0"/>
              <a:t> to take place, Israel must exist as a great </a:t>
            </a:r>
            <a:r>
              <a:rPr lang="en-US" sz="3200" b="1" dirty="0">
                <a:solidFill>
                  <a:srgbClr val="FFFF00"/>
                </a:solidFill>
              </a:rPr>
              <a:t>NATION</a:t>
            </a:r>
            <a:r>
              <a:rPr lang="en-US" sz="3200" b="1" dirty="0"/>
              <a:t>, in the </a:t>
            </a:r>
            <a:r>
              <a:rPr lang="en-US" sz="3200" b="1" dirty="0">
                <a:solidFill>
                  <a:srgbClr val="FFFF00"/>
                </a:solidFill>
              </a:rPr>
              <a:t>LAND</a:t>
            </a:r>
            <a:r>
              <a:rPr lang="en-US" sz="3200" b="1" dirty="0"/>
              <a:t> of promise, with Jesus reigning as their Messiah.</a:t>
            </a:r>
          </a:p>
          <a:p>
            <a:pPr marL="457200" indent="-457200">
              <a:spcBef>
                <a:spcPts val="1800"/>
              </a:spcBef>
              <a:buClr>
                <a:srgbClr val="00FFFF"/>
              </a:buClr>
              <a:buFont typeface="Arial" charset="0"/>
              <a:buChar char="•"/>
            </a:pPr>
            <a:r>
              <a:rPr lang="en-US" sz="3200" b="1" dirty="0"/>
              <a:t>Only then can </a:t>
            </a:r>
            <a:r>
              <a:rPr lang="en-US" sz="3200" b="1" i="1" dirty="0"/>
              <a:t>“all the families </a:t>
            </a:r>
            <a:r>
              <a:rPr lang="en-US" sz="3200" b="1" i="1" u="sng" dirty="0">
                <a:solidFill>
                  <a:srgbClr val="FFFF00"/>
                </a:solidFill>
              </a:rPr>
              <a:t>of the earth</a:t>
            </a:r>
            <a:r>
              <a:rPr lang="en-US" sz="3200" b="1" i="1" dirty="0"/>
              <a:t>”</a:t>
            </a:r>
            <a:r>
              <a:rPr lang="en-US" sz="3200" b="1" dirty="0"/>
              <a:t> be BLESSED (Gen. 12:3b).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13315"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Rectangle 4"/>
          <p:cNvSpPr>
            <a:spLocks noChangeArrowheads="1"/>
          </p:cNvSpPr>
          <p:nvPr/>
        </p:nvSpPr>
        <p:spPr bwMode="auto">
          <a:xfrm>
            <a:off x="304800" y="1916113"/>
            <a:ext cx="8763000" cy="3539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a:pPr>
            <a:r>
              <a:rPr lang="en-US" sz="3200" b="1" i="1" dirty="0"/>
              <a:t>Israel will</a:t>
            </a:r>
            <a:r>
              <a:rPr lang="en-US" sz="3200" b="1" dirty="0"/>
              <a:t> </a:t>
            </a:r>
            <a:r>
              <a:rPr lang="en-US" sz="3200" b="1" i="1" dirty="0"/>
              <a:t>forever</a:t>
            </a:r>
            <a:r>
              <a:rPr lang="en-US" sz="3200" b="1" dirty="0"/>
              <a:t> have control of </a:t>
            </a:r>
            <a:r>
              <a:rPr lang="en-US" sz="3200" b="1" i="1" dirty="0"/>
              <a:t>all</a:t>
            </a:r>
            <a:r>
              <a:rPr lang="en-US" sz="3200" b="1" dirty="0"/>
              <a:t> the land that God promised to them (Gen. 13:14-15; 15:18; 17:7-8); and Israel will be a great NATION, powerful and numerous (Gen. 13:16; 17:5-6; 18:18). </a:t>
            </a:r>
            <a:r>
              <a:rPr lang="en-US" sz="3200" b="1" i="1" dirty="0">
                <a:solidFill>
                  <a:srgbClr val="FFFF00"/>
                </a:solidFill>
              </a:rPr>
              <a:t>All nations will serve and bow down to Israel </a:t>
            </a:r>
            <a:r>
              <a:rPr lang="en-US" sz="3200" b="1" dirty="0"/>
              <a:t>(Isa. 49:23; 60:12-14</a:t>
            </a:r>
            <a:r>
              <a:rPr lang="en-US" sz="3200" b="1" dirty="0" smtClean="0"/>
              <a:t>) with Shiloh ruling </a:t>
            </a:r>
            <a:r>
              <a:rPr lang="en-US" sz="3200" b="1" dirty="0"/>
              <a:t>the world for all to see (Gen. 49:10).</a:t>
            </a:r>
            <a:endParaRPr lang="en-US" sz="3200" dirty="0"/>
          </a:p>
        </p:txBody>
      </p:sp>
      <p:sp>
        <p:nvSpPr>
          <p:cNvPr id="7" name="Rectangle 6"/>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62088"/>
            <a:ext cx="8458200" cy="4160837"/>
          </a:xfrm>
          <a:prstGeom prst="rect">
            <a:avLst/>
          </a:prstGeom>
          <a:noFill/>
        </p:spPr>
        <p:txBody>
          <a:bodyPr>
            <a:spAutoFit/>
          </a:bodyPr>
          <a:lstStyle/>
          <a:p>
            <a:pPr>
              <a:spcBef>
                <a:spcPts val="0"/>
              </a:spcBef>
              <a:spcAft>
                <a:spcPts val="1000"/>
              </a:spcAft>
              <a:defRPr/>
            </a:pPr>
            <a:r>
              <a:rPr lang="en-US" sz="3200" b="1" i="1" u="sng" dirty="0">
                <a:solidFill>
                  <a:srgbClr val="00FFFF"/>
                </a:solidFill>
                <a:latin typeface="Times New Roman" pitchFamily="18" charset="0"/>
                <a:cs typeface="Times New Roman" pitchFamily="18" charset="0"/>
              </a:rPr>
              <a:t>Isaiah 49:23 (NKJV) </a:t>
            </a:r>
          </a:p>
          <a:p>
            <a:pPr marL="625475" indent="-625475">
              <a:spcBef>
                <a:spcPts val="0"/>
              </a:spcBef>
              <a:spcAft>
                <a:spcPts val="1000"/>
              </a:spcAft>
              <a:defRPr/>
            </a:pPr>
            <a:r>
              <a:rPr lang="en-US" sz="3200" b="1" i="1" dirty="0">
                <a:solidFill>
                  <a:srgbClr val="00FFFF"/>
                </a:solidFill>
                <a:latin typeface="Times New Roman" pitchFamily="18" charset="0"/>
                <a:cs typeface="Times New Roman" pitchFamily="18" charset="0"/>
              </a:rPr>
              <a:t>23</a:t>
            </a:r>
            <a:r>
              <a:rPr lang="en-US" sz="3200" dirty="0">
                <a:solidFill>
                  <a:srgbClr val="00FFFF"/>
                </a:solidFill>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en-US" sz="3200" b="1" dirty="0">
                <a:latin typeface="Times New Roman" pitchFamily="18" charset="0"/>
                <a:cs typeface="Times New Roman" pitchFamily="18" charset="0"/>
              </a:rPr>
              <a:t>Kings shall be your foster fathers, And their queens your nursing mothers; </a:t>
            </a:r>
            <a:r>
              <a:rPr lang="en-US" sz="3200" b="1" dirty="0">
                <a:solidFill>
                  <a:srgbClr val="FFFF00"/>
                </a:solidFill>
                <a:latin typeface="Times New Roman" pitchFamily="18" charset="0"/>
                <a:cs typeface="Times New Roman" pitchFamily="18" charset="0"/>
              </a:rPr>
              <a:t>They shall bow down to </a:t>
            </a:r>
            <a:r>
              <a:rPr lang="en-US" sz="3200" b="1" u="sng" dirty="0">
                <a:solidFill>
                  <a:srgbClr val="FFFF00"/>
                </a:solidFill>
                <a:latin typeface="Times New Roman" pitchFamily="18" charset="0"/>
                <a:cs typeface="Times New Roman" pitchFamily="18" charset="0"/>
              </a:rPr>
              <a:t>you</a:t>
            </a:r>
            <a:r>
              <a:rPr lang="en-US" sz="3200" b="1" dirty="0">
                <a:solidFill>
                  <a:srgbClr val="FFFF00"/>
                </a:solidFill>
                <a:latin typeface="Times New Roman" pitchFamily="18" charset="0"/>
                <a:cs typeface="Times New Roman" pitchFamily="18" charset="0"/>
              </a:rPr>
              <a:t> </a:t>
            </a:r>
            <a:r>
              <a:rPr lang="en-US" sz="3200" b="1" i="1" dirty="0">
                <a:solidFill>
                  <a:srgbClr val="00FFFF"/>
                </a:solidFill>
                <a:latin typeface="Times New Roman" pitchFamily="18" charset="0"/>
                <a:cs typeface="Times New Roman" pitchFamily="18" charset="0"/>
              </a:rPr>
              <a:t>[to Israel] </a:t>
            </a:r>
            <a:r>
              <a:rPr lang="en-US" sz="3200" b="1" dirty="0">
                <a:latin typeface="Times New Roman" pitchFamily="18" charset="0"/>
                <a:cs typeface="Times New Roman" pitchFamily="18" charset="0"/>
              </a:rPr>
              <a:t>with their faces to the earth, And lick up the dust of your feet. Then you will know that I am the </a:t>
            </a:r>
            <a:r>
              <a:rPr lang="en-US" sz="3200" b="1" cap="small" dirty="0">
                <a:latin typeface="Times New Roman" pitchFamily="18" charset="0"/>
                <a:cs typeface="Times New Roman" pitchFamily="18" charset="0"/>
              </a:rPr>
              <a:t>Lord</a:t>
            </a:r>
            <a:r>
              <a:rPr lang="en-US" sz="3200" b="1" dirty="0">
                <a:latin typeface="Times New Roman" pitchFamily="18" charset="0"/>
                <a:cs typeface="Times New Roman" pitchFamily="18" charset="0"/>
              </a:rPr>
              <a:t>, For they shall not be ashamed who wait for Me.” </a:t>
            </a:r>
          </a:p>
        </p:txBody>
      </p:sp>
      <p:sp>
        <p:nvSpPr>
          <p:cNvPr id="3" name="Rectangle 2"/>
          <p:cNvSpPr>
            <a:spLocks noChangeArrowheads="1"/>
          </p:cNvSpPr>
          <p:nvPr/>
        </p:nvSpPr>
        <p:spPr bwMode="auto">
          <a:xfrm>
            <a:off x="381000" y="7620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a:pPr>
            <a:r>
              <a:rPr lang="en-US" sz="3200" b="1" i="1">
                <a:solidFill>
                  <a:srgbClr val="FFFF00"/>
                </a:solidFill>
              </a:rPr>
              <a:t>All nations will serve and bow down to Israel</a:t>
            </a:r>
            <a:endParaRPr lang="en-US" sz="3200" i="1">
              <a:solidFill>
                <a:srgbClr val="FFFF00"/>
              </a:solidFill>
            </a:endParaRPr>
          </a:p>
        </p:txBody>
      </p:sp>
      <p:sp>
        <p:nvSpPr>
          <p:cNvPr id="14340"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14341"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16050"/>
            <a:ext cx="8458200" cy="4908550"/>
          </a:xfrm>
          <a:prstGeom prst="rect">
            <a:avLst/>
          </a:prstGeom>
          <a:noFill/>
        </p:spPr>
        <p:txBody>
          <a:bodyPr>
            <a:spAutoFit/>
          </a:bodyPr>
          <a:lstStyle/>
          <a:p>
            <a:pPr>
              <a:spcBef>
                <a:spcPts val="0"/>
              </a:spcBef>
              <a:spcAft>
                <a:spcPts val="1000"/>
              </a:spcAft>
              <a:defRPr/>
            </a:pPr>
            <a:r>
              <a:rPr lang="en-US" sz="3200" b="1" i="1" u="sng" dirty="0">
                <a:solidFill>
                  <a:srgbClr val="00FFFF"/>
                </a:solidFill>
                <a:latin typeface="Times New Roman" pitchFamily="18" charset="0"/>
                <a:cs typeface="Times New Roman" pitchFamily="18" charset="0"/>
              </a:rPr>
              <a:t>Isaiah 60:12, 14 (NKJV) </a:t>
            </a:r>
          </a:p>
          <a:p>
            <a:pPr marL="625475" indent="-625475">
              <a:spcBef>
                <a:spcPts val="0"/>
              </a:spcBef>
              <a:spcAft>
                <a:spcPts val="1000"/>
              </a:spcAft>
              <a:defRPr/>
            </a:pPr>
            <a:r>
              <a:rPr lang="en-US" sz="3200" b="1" i="1" dirty="0">
                <a:solidFill>
                  <a:srgbClr val="00FFFF"/>
                </a:solidFill>
                <a:latin typeface="Times New Roman" pitchFamily="18" charset="0"/>
                <a:cs typeface="Times New Roman" pitchFamily="18" charset="0"/>
              </a:rPr>
              <a:t>12</a:t>
            </a:r>
            <a:r>
              <a:rPr lang="en-US" sz="3200" b="1" dirty="0">
                <a:latin typeface="Times New Roman" pitchFamily="18" charset="0"/>
                <a:cs typeface="Times New Roman" pitchFamily="18" charset="0"/>
              </a:rPr>
              <a:t>  For the nation and kingdom which will </a:t>
            </a:r>
            <a:r>
              <a:rPr lang="en-US" sz="3200" b="1" u="sng" dirty="0">
                <a:latin typeface="Times New Roman" pitchFamily="18" charset="0"/>
                <a:cs typeface="Times New Roman" pitchFamily="18" charset="0"/>
              </a:rPr>
              <a:t>not</a:t>
            </a:r>
            <a:r>
              <a:rPr lang="en-US" sz="3200" b="1" dirty="0">
                <a:latin typeface="Times New Roman" pitchFamily="18" charset="0"/>
                <a:cs typeface="Times New Roman" pitchFamily="18" charset="0"/>
              </a:rPr>
              <a:t> </a:t>
            </a:r>
            <a:r>
              <a:rPr lang="en-US" sz="3200" b="1" dirty="0">
                <a:solidFill>
                  <a:srgbClr val="FFFF00"/>
                </a:solidFill>
                <a:latin typeface="Times New Roman" pitchFamily="18" charset="0"/>
                <a:cs typeface="Times New Roman" pitchFamily="18" charset="0"/>
              </a:rPr>
              <a:t>serve</a:t>
            </a:r>
            <a:r>
              <a:rPr lang="en-US" sz="3200" b="1" dirty="0">
                <a:latin typeface="Times New Roman" pitchFamily="18" charset="0"/>
                <a:cs typeface="Times New Roman" pitchFamily="18" charset="0"/>
              </a:rPr>
              <a:t> </a:t>
            </a:r>
            <a:r>
              <a:rPr lang="en-US" sz="3200" b="1" dirty="0">
                <a:solidFill>
                  <a:srgbClr val="FFFF00"/>
                </a:solidFill>
                <a:latin typeface="Times New Roman" pitchFamily="18" charset="0"/>
                <a:cs typeface="Times New Roman" pitchFamily="18" charset="0"/>
              </a:rPr>
              <a:t>you</a:t>
            </a:r>
            <a:r>
              <a:rPr lang="en-US" sz="3200" b="1" dirty="0">
                <a:latin typeface="Times New Roman" pitchFamily="18" charset="0"/>
                <a:cs typeface="Times New Roman" pitchFamily="18" charset="0"/>
              </a:rPr>
              <a:t> </a:t>
            </a:r>
            <a:r>
              <a:rPr lang="en-US" sz="3200" b="1" i="1" dirty="0">
                <a:solidFill>
                  <a:srgbClr val="00FFFF"/>
                </a:solidFill>
                <a:latin typeface="Times New Roman" pitchFamily="18" charset="0"/>
                <a:cs typeface="Times New Roman" pitchFamily="18" charset="0"/>
              </a:rPr>
              <a:t>[Zion / Israel]</a:t>
            </a:r>
            <a:r>
              <a:rPr lang="en-US" sz="3200" b="1" dirty="0">
                <a:latin typeface="Times New Roman" pitchFamily="18" charset="0"/>
                <a:cs typeface="Times New Roman" pitchFamily="18" charset="0"/>
              </a:rPr>
              <a:t> shall perish, And those nations shall be utterly ruined. </a:t>
            </a:r>
          </a:p>
          <a:p>
            <a:pPr marL="625475" indent="-625475">
              <a:spcBef>
                <a:spcPts val="0"/>
              </a:spcBef>
              <a:spcAft>
                <a:spcPts val="1000"/>
              </a:spcAft>
              <a:defRPr/>
            </a:pPr>
            <a:r>
              <a:rPr lang="en-US" sz="3200" b="1" i="1" dirty="0">
                <a:solidFill>
                  <a:srgbClr val="00FFFF"/>
                </a:solidFill>
                <a:latin typeface="Times New Roman" pitchFamily="18" charset="0"/>
                <a:cs typeface="Times New Roman" pitchFamily="18" charset="0"/>
              </a:rPr>
              <a:t>14</a:t>
            </a:r>
            <a:r>
              <a:rPr lang="en-US" sz="3200" b="1" dirty="0">
                <a:latin typeface="Times New Roman" pitchFamily="18" charset="0"/>
                <a:cs typeface="Times New Roman" pitchFamily="18" charset="0"/>
              </a:rPr>
              <a:t>  Also the sons of those who afflicted </a:t>
            </a:r>
            <a:r>
              <a:rPr lang="en-US" sz="3200" b="1" dirty="0">
                <a:solidFill>
                  <a:srgbClr val="FFFF00"/>
                </a:solidFill>
                <a:latin typeface="Times New Roman" pitchFamily="18" charset="0"/>
                <a:cs typeface="Times New Roman" pitchFamily="18" charset="0"/>
              </a:rPr>
              <a:t>you</a:t>
            </a:r>
            <a:r>
              <a:rPr lang="en-US" sz="3200" b="1" dirty="0">
                <a:latin typeface="Times New Roman" pitchFamily="18" charset="0"/>
                <a:cs typeface="Times New Roman" pitchFamily="18" charset="0"/>
              </a:rPr>
              <a:t> </a:t>
            </a:r>
            <a:r>
              <a:rPr lang="en-US" sz="3200" b="1" i="1" dirty="0">
                <a:solidFill>
                  <a:srgbClr val="00FFFF"/>
                </a:solidFill>
                <a:latin typeface="Times New Roman" pitchFamily="18" charset="0"/>
                <a:cs typeface="Times New Roman" pitchFamily="18" charset="0"/>
              </a:rPr>
              <a:t>[Zion / Israel]</a:t>
            </a:r>
            <a:r>
              <a:rPr lang="en-US" sz="3200" b="1" dirty="0">
                <a:latin typeface="Times New Roman" pitchFamily="18" charset="0"/>
                <a:cs typeface="Times New Roman" pitchFamily="18" charset="0"/>
              </a:rPr>
              <a:t> </a:t>
            </a:r>
            <a:r>
              <a:rPr lang="en-US" sz="3200" b="1" dirty="0">
                <a:solidFill>
                  <a:srgbClr val="FFFF00"/>
                </a:solidFill>
                <a:latin typeface="Times New Roman" pitchFamily="18" charset="0"/>
                <a:cs typeface="Times New Roman" pitchFamily="18" charset="0"/>
              </a:rPr>
              <a:t>shall come bowing to you</a:t>
            </a:r>
            <a:r>
              <a:rPr lang="en-US" sz="3200" b="1" dirty="0">
                <a:latin typeface="Times New Roman" pitchFamily="18" charset="0"/>
                <a:cs typeface="Times New Roman" pitchFamily="18" charset="0"/>
              </a:rPr>
              <a:t>, And all those who despised you shall fall prostrate at the soles of your feet…; </a:t>
            </a:r>
          </a:p>
          <a:p>
            <a:pPr>
              <a:spcBef>
                <a:spcPts val="0"/>
              </a:spcBef>
              <a:spcAft>
                <a:spcPts val="1000"/>
              </a:spcAft>
              <a:defRPr/>
            </a:pPr>
            <a:endParaRPr lang="en-US" sz="3200" b="1" i="1" u="sng" dirty="0">
              <a:solidFill>
                <a:srgbClr val="00FFFF"/>
              </a:solidFill>
              <a:latin typeface="Times New Roman" pitchFamily="18" charset="0"/>
              <a:cs typeface="Times New Roman" pitchFamily="18" charset="0"/>
            </a:endParaRPr>
          </a:p>
        </p:txBody>
      </p:sp>
      <p:sp>
        <p:nvSpPr>
          <p:cNvPr id="3" name="Rectangle 2"/>
          <p:cNvSpPr>
            <a:spLocks noChangeArrowheads="1"/>
          </p:cNvSpPr>
          <p:nvPr/>
        </p:nvSpPr>
        <p:spPr bwMode="auto">
          <a:xfrm>
            <a:off x="381000" y="7620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a:pPr>
            <a:r>
              <a:rPr lang="en-US" sz="3200" b="1" i="1">
                <a:solidFill>
                  <a:srgbClr val="FFFF00"/>
                </a:solidFill>
              </a:rPr>
              <a:t>All nations will serve and bow down to Israel</a:t>
            </a:r>
            <a:endParaRPr lang="en-US" sz="3200" i="1">
              <a:solidFill>
                <a:srgbClr val="FFFF00"/>
              </a:solidFill>
            </a:endParaRPr>
          </a:p>
        </p:txBody>
      </p:sp>
      <p:sp>
        <p:nvSpPr>
          <p:cNvPr id="15364"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15365"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16387"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6" name="Rectangle 5"/>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
        <p:nvSpPr>
          <p:cNvPr id="5" name="Rectangle 4"/>
          <p:cNvSpPr>
            <a:spLocks noChangeArrowheads="1"/>
          </p:cNvSpPr>
          <p:nvPr/>
        </p:nvSpPr>
        <p:spPr bwMode="auto">
          <a:xfrm>
            <a:off x="304800" y="2017713"/>
            <a:ext cx="8534400" cy="2554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startAt="2"/>
            </a:pPr>
            <a:r>
              <a:rPr lang="en-US" sz="3200" b="1" i="1">
                <a:solidFill>
                  <a:srgbClr val="FFFF00"/>
                </a:solidFill>
              </a:rPr>
              <a:t>God’s Kingdom will </a:t>
            </a:r>
            <a:r>
              <a:rPr lang="en-US" sz="3200" b="1" i="1" u="sng">
                <a:solidFill>
                  <a:srgbClr val="FFFF00"/>
                </a:solidFill>
              </a:rPr>
              <a:t>not</a:t>
            </a:r>
            <a:r>
              <a:rPr lang="en-US" sz="3200" b="1" i="1">
                <a:solidFill>
                  <a:srgbClr val="FFFF00"/>
                </a:solidFill>
              </a:rPr>
              <a:t> be made visible to the world until all Jews of Israel are back in their LAND </a:t>
            </a:r>
            <a:r>
              <a:rPr lang="en-US" sz="3200" b="1"/>
              <a:t>after their dispersion among the nations (Ezek. 37:21-28; Isa. 62:1-5). This can be seen taking place today (2012).</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3048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2"/>
            </a:pPr>
            <a:r>
              <a:rPr lang="en-US" sz="3200" b="1" i="1">
                <a:solidFill>
                  <a:srgbClr val="FFFF00"/>
                </a:solidFill>
              </a:rPr>
              <a:t>God’s Kingdom will become visible only after Israel is back in their LAND</a:t>
            </a:r>
            <a:endParaRPr lang="en-US" sz="3200" i="1">
              <a:solidFill>
                <a:srgbClr val="FFFF00"/>
              </a:solidFill>
            </a:endParaRPr>
          </a:p>
        </p:txBody>
      </p:sp>
      <p:sp>
        <p:nvSpPr>
          <p:cNvPr id="4" name="TextBox 3"/>
          <p:cNvSpPr txBox="1"/>
          <p:nvPr/>
        </p:nvSpPr>
        <p:spPr>
          <a:xfrm>
            <a:off x="304800" y="1435100"/>
            <a:ext cx="8610600" cy="4965700"/>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Ezekiel 37:21–28 (NKJV)</a:t>
            </a:r>
            <a:r>
              <a:rPr lang="en-US" sz="3000" b="1" dirty="0">
                <a:latin typeface="Times New Roman" pitchFamily="18" charset="0"/>
                <a:cs typeface="Times New Roman" pitchFamily="18" charset="0"/>
              </a:rPr>
              <a:t>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21</a:t>
            </a:r>
            <a:r>
              <a:rPr lang="en-US" sz="3000" b="1" dirty="0">
                <a:latin typeface="Times New Roman" pitchFamily="18" charset="0"/>
                <a:cs typeface="Times New Roman" pitchFamily="18" charset="0"/>
              </a:rPr>
              <a:t>  “say to them, …“Surely I will take the children of Israel from among the nations, wherever they have gone, and </a:t>
            </a:r>
            <a:r>
              <a:rPr lang="en-US" sz="3000" b="1" dirty="0">
                <a:solidFill>
                  <a:srgbClr val="FFFF00"/>
                </a:solidFill>
                <a:latin typeface="Times New Roman" pitchFamily="18" charset="0"/>
                <a:cs typeface="Times New Roman" pitchFamily="18" charset="0"/>
              </a:rPr>
              <a:t>will gather them from every side and bring them into their own land</a:t>
            </a:r>
            <a:r>
              <a:rPr lang="en-US" sz="3000" b="1" dirty="0">
                <a:latin typeface="Times New Roman" pitchFamily="18" charset="0"/>
                <a:cs typeface="Times New Roman" pitchFamily="18" charset="0"/>
              </a:rPr>
              <a:t>;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22</a:t>
            </a:r>
            <a:r>
              <a:rPr lang="en-US" sz="3000" b="1" dirty="0">
                <a:latin typeface="Times New Roman" pitchFamily="18" charset="0"/>
                <a:cs typeface="Times New Roman" pitchFamily="18" charset="0"/>
              </a:rPr>
              <a:t>  and </a:t>
            </a:r>
            <a:r>
              <a:rPr lang="en-US" sz="3000" b="1" dirty="0">
                <a:solidFill>
                  <a:srgbClr val="FFFF00"/>
                </a:solidFill>
                <a:latin typeface="Times New Roman" pitchFamily="18" charset="0"/>
                <a:cs typeface="Times New Roman" pitchFamily="18" charset="0"/>
              </a:rPr>
              <a:t>I will make them </a:t>
            </a:r>
            <a:r>
              <a:rPr lang="en-US" sz="3000" b="1" u="sng" dirty="0">
                <a:solidFill>
                  <a:srgbClr val="FFFF00"/>
                </a:solidFill>
                <a:latin typeface="Times New Roman" pitchFamily="18" charset="0"/>
                <a:cs typeface="Times New Roman" pitchFamily="18" charset="0"/>
              </a:rPr>
              <a:t>one</a:t>
            </a:r>
            <a:r>
              <a:rPr lang="en-US" sz="3000" b="1" dirty="0">
                <a:solidFill>
                  <a:srgbClr val="FFFF00"/>
                </a:solidFill>
                <a:latin typeface="Times New Roman" pitchFamily="18" charset="0"/>
                <a:cs typeface="Times New Roman" pitchFamily="18" charset="0"/>
              </a:rPr>
              <a:t> nation in the land</a:t>
            </a:r>
            <a:r>
              <a:rPr lang="en-US" sz="3000" b="1" dirty="0">
                <a:latin typeface="Times New Roman" pitchFamily="18" charset="0"/>
                <a:cs typeface="Times New Roman" pitchFamily="18" charset="0"/>
              </a:rPr>
              <a:t>, on the mountains of Israel; and </a:t>
            </a:r>
            <a:r>
              <a:rPr lang="en-US" sz="3000" b="1" u="sng" dirty="0">
                <a:solidFill>
                  <a:srgbClr val="FFFF00"/>
                </a:solidFill>
                <a:latin typeface="Times New Roman" pitchFamily="18" charset="0"/>
                <a:cs typeface="Times New Roman" pitchFamily="18" charset="0"/>
              </a:rPr>
              <a:t>one</a:t>
            </a:r>
            <a:r>
              <a:rPr lang="en-US" sz="3000" b="1" dirty="0">
                <a:solidFill>
                  <a:srgbClr val="FFFF00"/>
                </a:solidFill>
                <a:latin typeface="Times New Roman" pitchFamily="18" charset="0"/>
                <a:cs typeface="Times New Roman" pitchFamily="18" charset="0"/>
              </a:rPr>
              <a:t> king shall be king over them all</a:t>
            </a:r>
            <a:r>
              <a:rPr lang="en-US" sz="3000" b="1" dirty="0">
                <a:latin typeface="Times New Roman" pitchFamily="18" charset="0"/>
                <a:cs typeface="Times New Roman" pitchFamily="18" charset="0"/>
              </a:rPr>
              <a:t>; they shall no longer be two nations, nor shall they ever be divided into two kingdoms again. </a:t>
            </a:r>
          </a:p>
        </p:txBody>
      </p:sp>
      <p:sp>
        <p:nvSpPr>
          <p:cNvPr id="1741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3048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2"/>
            </a:pPr>
            <a:r>
              <a:rPr lang="en-US" sz="3200" b="1" i="1">
                <a:solidFill>
                  <a:srgbClr val="FFFF00"/>
                </a:solidFill>
              </a:rPr>
              <a:t>God’s Kingdom will become visible only after Israel is back in their LAND</a:t>
            </a:r>
            <a:endParaRPr lang="en-US" sz="3200" i="1">
              <a:solidFill>
                <a:srgbClr val="FFFF00"/>
              </a:solidFill>
            </a:endParaRPr>
          </a:p>
        </p:txBody>
      </p:sp>
      <p:sp>
        <p:nvSpPr>
          <p:cNvPr id="5" name="TextBox 4"/>
          <p:cNvSpPr txBox="1"/>
          <p:nvPr/>
        </p:nvSpPr>
        <p:spPr>
          <a:xfrm>
            <a:off x="304800" y="1371600"/>
            <a:ext cx="8839200" cy="4965700"/>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Ezekiel 37:21–28 (NKJV)</a:t>
            </a:r>
            <a:r>
              <a:rPr lang="en-US" sz="3000" b="1" i="1" dirty="0">
                <a:solidFill>
                  <a:srgbClr val="00FFFF"/>
                </a:solidFill>
                <a:latin typeface="Times New Roman" pitchFamily="18" charset="0"/>
                <a:cs typeface="Times New Roman" pitchFamily="18" charset="0"/>
              </a:rPr>
              <a:t> </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23 </a:t>
            </a:r>
            <a:r>
              <a:rPr lang="en-US" sz="3000" b="1" dirty="0">
                <a:latin typeface="Times New Roman" pitchFamily="18" charset="0"/>
                <a:cs typeface="Times New Roman" pitchFamily="18" charset="0"/>
              </a:rPr>
              <a:t> They shall not defile themselves anymore with their idols…,  but I will deliver them from all their dwelling places in which they have sinned, and will cleanse them. Then they shall be My people, and I will be their God. </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24</a:t>
            </a:r>
            <a:r>
              <a:rPr lang="en-US" sz="3000" b="1" dirty="0">
                <a:latin typeface="Times New Roman" pitchFamily="18" charset="0"/>
                <a:cs typeface="Times New Roman" pitchFamily="18" charset="0"/>
              </a:rPr>
              <a:t>  “David My servant shall be king over them, and they shall all have one shepherd; they shall also walk in My judgments and observe My statutes, and do them. </a:t>
            </a:r>
          </a:p>
        </p:txBody>
      </p:sp>
      <p:sp>
        <p:nvSpPr>
          <p:cNvPr id="1843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358900"/>
            <a:ext cx="8610600" cy="4965700"/>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Ezekiel 37:25–26 (NKJV)</a:t>
            </a:r>
            <a:r>
              <a:rPr lang="en-US" sz="3000" b="1" i="1" dirty="0">
                <a:solidFill>
                  <a:srgbClr val="00FFFF"/>
                </a:solidFill>
                <a:latin typeface="Times New Roman" pitchFamily="18" charset="0"/>
                <a:cs typeface="Times New Roman" pitchFamily="18" charset="0"/>
              </a:rPr>
              <a:t>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25  </a:t>
            </a:r>
            <a:r>
              <a:rPr lang="en-US" sz="3000" b="1" dirty="0">
                <a:solidFill>
                  <a:srgbClr val="FFFF00"/>
                </a:solidFill>
                <a:latin typeface="Times New Roman" pitchFamily="18" charset="0"/>
                <a:cs typeface="Times New Roman" pitchFamily="18" charset="0"/>
              </a:rPr>
              <a:t>Then </a:t>
            </a:r>
            <a:r>
              <a:rPr lang="en-US" sz="3000" b="1" u="sng" dirty="0">
                <a:solidFill>
                  <a:srgbClr val="FFFF00"/>
                </a:solidFill>
                <a:latin typeface="Times New Roman" pitchFamily="18" charset="0"/>
                <a:cs typeface="Times New Roman" pitchFamily="18" charset="0"/>
              </a:rPr>
              <a:t>they shall dwell</a:t>
            </a:r>
            <a:r>
              <a:rPr lang="en-US" sz="3000" b="1" dirty="0">
                <a:solidFill>
                  <a:srgbClr val="FFFF00"/>
                </a:solidFill>
                <a:latin typeface="Times New Roman" pitchFamily="18" charset="0"/>
                <a:cs typeface="Times New Roman" pitchFamily="18" charset="0"/>
              </a:rPr>
              <a:t> in the land that I have given to Jacob My servant</a:t>
            </a:r>
            <a:r>
              <a:rPr lang="en-US" sz="3000" b="1" dirty="0">
                <a:latin typeface="Times New Roman" pitchFamily="18" charset="0"/>
                <a:cs typeface="Times New Roman" pitchFamily="18" charset="0"/>
              </a:rPr>
              <a:t>, where your fathers dwelt; and they shall dwell there, …</a:t>
            </a:r>
            <a:r>
              <a:rPr lang="en-US" sz="3000" b="1" dirty="0">
                <a:solidFill>
                  <a:srgbClr val="FFFF00"/>
                </a:solidFill>
                <a:latin typeface="Times New Roman" pitchFamily="18" charset="0"/>
                <a:cs typeface="Times New Roman" pitchFamily="18" charset="0"/>
              </a:rPr>
              <a:t>forever</a:t>
            </a:r>
            <a:r>
              <a:rPr lang="en-US" sz="3000" b="1" dirty="0">
                <a:latin typeface="Times New Roman" pitchFamily="18" charset="0"/>
                <a:cs typeface="Times New Roman" pitchFamily="18" charset="0"/>
              </a:rPr>
              <a:t>; and My servant David shall be their prince forever.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26</a:t>
            </a:r>
            <a:r>
              <a:rPr lang="en-US" sz="3000" b="1" dirty="0">
                <a:latin typeface="Times New Roman" pitchFamily="18" charset="0"/>
                <a:cs typeface="Times New Roman" pitchFamily="18" charset="0"/>
              </a:rPr>
              <a:t>  Moreover I will make a </a:t>
            </a:r>
            <a:r>
              <a:rPr lang="en-US" sz="3000" b="1" dirty="0">
                <a:solidFill>
                  <a:srgbClr val="FFFF00"/>
                </a:solidFill>
                <a:latin typeface="Times New Roman" pitchFamily="18" charset="0"/>
                <a:cs typeface="Times New Roman" pitchFamily="18" charset="0"/>
              </a:rPr>
              <a:t>covenant of peace </a:t>
            </a:r>
            <a:r>
              <a:rPr lang="en-US" sz="3000" b="1" dirty="0">
                <a:latin typeface="Times New Roman" pitchFamily="18" charset="0"/>
                <a:cs typeface="Times New Roman" pitchFamily="18" charset="0"/>
              </a:rPr>
              <a:t>with them, …an </a:t>
            </a:r>
            <a:r>
              <a:rPr lang="en-US" sz="3000" b="1" dirty="0">
                <a:solidFill>
                  <a:srgbClr val="FFFF00"/>
                </a:solidFill>
                <a:latin typeface="Times New Roman" pitchFamily="18" charset="0"/>
                <a:cs typeface="Times New Roman" pitchFamily="18" charset="0"/>
              </a:rPr>
              <a:t>everlasting</a:t>
            </a:r>
            <a:r>
              <a:rPr lang="en-US" sz="3000" b="1" dirty="0">
                <a:latin typeface="Times New Roman" pitchFamily="18" charset="0"/>
                <a:cs typeface="Times New Roman" pitchFamily="18" charset="0"/>
              </a:rPr>
              <a:t> covenant…; I will establish them and multiply them, and I will set My sanctuary in their midst </a:t>
            </a:r>
            <a:r>
              <a:rPr lang="en-US" sz="3000" b="1" dirty="0">
                <a:solidFill>
                  <a:srgbClr val="FFFF00"/>
                </a:solidFill>
                <a:latin typeface="Times New Roman" pitchFamily="18" charset="0"/>
                <a:cs typeface="Times New Roman" pitchFamily="18" charset="0"/>
              </a:rPr>
              <a:t>forevermore</a:t>
            </a:r>
            <a:r>
              <a:rPr lang="en-US" sz="3000" b="1" dirty="0">
                <a:latin typeface="Times New Roman" pitchFamily="18" charset="0"/>
                <a:cs typeface="Times New Roman" pitchFamily="18" charset="0"/>
              </a:rPr>
              <a:t>. </a:t>
            </a:r>
          </a:p>
        </p:txBody>
      </p:sp>
      <p:sp>
        <p:nvSpPr>
          <p:cNvPr id="2" name="Rectangle 1"/>
          <p:cNvSpPr>
            <a:spLocks noChangeArrowheads="1"/>
          </p:cNvSpPr>
          <p:nvPr/>
        </p:nvSpPr>
        <p:spPr bwMode="auto">
          <a:xfrm>
            <a:off x="304800" y="2286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2"/>
            </a:pPr>
            <a:r>
              <a:rPr lang="en-US" sz="3200" b="1" i="1">
                <a:solidFill>
                  <a:srgbClr val="FFFF00"/>
                </a:solidFill>
              </a:rPr>
              <a:t>God’s Kingdom will become visible only after Israel is back in their LAND</a:t>
            </a:r>
            <a:endParaRPr lang="en-US" sz="3200" i="1">
              <a:solidFill>
                <a:srgbClr val="FFFF00"/>
              </a:solidFill>
            </a:endParaRPr>
          </a:p>
        </p:txBody>
      </p:sp>
      <p:sp>
        <p:nvSpPr>
          <p:cNvPr id="1946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2" presetClass="entr" presetSubtype="4"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anim calcmode="lin" valueType="num">
                                      <p:cBhvr additive="base">
                                        <p:cTn id="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2286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2"/>
            </a:pPr>
            <a:r>
              <a:rPr lang="en-US" sz="3200" b="1" i="1">
                <a:solidFill>
                  <a:srgbClr val="FFFF00"/>
                </a:solidFill>
              </a:rPr>
              <a:t>God’s Kingdom will become visible only after Israel is back in their LAND</a:t>
            </a:r>
            <a:endParaRPr lang="en-US" sz="3200" i="1">
              <a:solidFill>
                <a:srgbClr val="FFFF00"/>
              </a:solidFill>
            </a:endParaRPr>
          </a:p>
        </p:txBody>
      </p:sp>
      <p:sp>
        <p:nvSpPr>
          <p:cNvPr id="5" name="TextBox 4"/>
          <p:cNvSpPr txBox="1"/>
          <p:nvPr/>
        </p:nvSpPr>
        <p:spPr>
          <a:xfrm>
            <a:off x="385763" y="1419225"/>
            <a:ext cx="8788400" cy="3533775"/>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Ezekiel 37:27–28 (NKJV)</a:t>
            </a:r>
            <a:r>
              <a:rPr lang="en-US" sz="3000" b="1" i="1" dirty="0">
                <a:solidFill>
                  <a:srgbClr val="00FFFF"/>
                </a:solidFill>
                <a:latin typeface="Times New Roman" pitchFamily="18" charset="0"/>
                <a:cs typeface="Times New Roman" pitchFamily="18" charset="0"/>
              </a:rPr>
              <a:t> </a:t>
            </a:r>
          </a:p>
          <a:p>
            <a:pPr marL="625475" indent="-625475">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27</a:t>
            </a:r>
            <a:r>
              <a:rPr lang="en-US" sz="3000" b="1" dirty="0">
                <a:latin typeface="Times New Roman" pitchFamily="18" charset="0"/>
                <a:cs typeface="Times New Roman" pitchFamily="18" charset="0"/>
              </a:rPr>
              <a:t>  My tabernacle also shall be with them; indeed I will be their God, and they shall be My people. </a:t>
            </a:r>
          </a:p>
          <a:p>
            <a:pPr marL="625475" indent="-625475">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28 </a:t>
            </a:r>
            <a:r>
              <a:rPr lang="en-US" sz="3000" b="1" dirty="0">
                <a:latin typeface="Times New Roman" pitchFamily="18" charset="0"/>
                <a:cs typeface="Times New Roman" pitchFamily="18" charset="0"/>
              </a:rPr>
              <a:t> The nations also will know that I,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a:t>
            </a:r>
            <a:r>
              <a:rPr lang="en-US" sz="3000" b="1" u="sng" dirty="0">
                <a:solidFill>
                  <a:srgbClr val="FFFF00"/>
                </a:solidFill>
                <a:latin typeface="Times New Roman" pitchFamily="18" charset="0"/>
                <a:cs typeface="Times New Roman" pitchFamily="18" charset="0"/>
              </a:rPr>
              <a:t>sanctify</a:t>
            </a:r>
            <a:r>
              <a:rPr lang="en-US" sz="3000" b="1" dirty="0">
                <a:solidFill>
                  <a:srgbClr val="FFFF00"/>
                </a:solidFill>
                <a:latin typeface="Times New Roman" pitchFamily="18" charset="0"/>
                <a:cs typeface="Times New Roman" pitchFamily="18" charset="0"/>
              </a:rPr>
              <a:t> Israel</a:t>
            </a:r>
            <a:r>
              <a:rPr lang="en-US" sz="3000" b="1" dirty="0">
                <a:latin typeface="Times New Roman" pitchFamily="18" charset="0"/>
                <a:cs typeface="Times New Roman" pitchFamily="18" charset="0"/>
              </a:rPr>
              <a:t>, when My sanctuary is in their midst </a:t>
            </a:r>
            <a:r>
              <a:rPr lang="en-US" sz="3000" b="1" dirty="0">
                <a:solidFill>
                  <a:srgbClr val="FFFF00"/>
                </a:solidFill>
                <a:latin typeface="Times New Roman" pitchFamily="18" charset="0"/>
                <a:cs typeface="Times New Roman" pitchFamily="18" charset="0"/>
              </a:rPr>
              <a:t>forevermore</a:t>
            </a:r>
            <a:r>
              <a:rPr lang="en-US" sz="3000" b="1" dirty="0">
                <a:latin typeface="Times New Roman" pitchFamily="18" charset="0"/>
                <a:cs typeface="Times New Roman" pitchFamily="18" charset="0"/>
              </a:rPr>
              <a:t>.” ’ ” </a:t>
            </a:r>
          </a:p>
        </p:txBody>
      </p:sp>
      <p:sp>
        <p:nvSpPr>
          <p:cNvPr id="2048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3075"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6" name="Rectangle 5"/>
          <p:cNvSpPr>
            <a:spLocks noChangeArrowheads="1"/>
          </p:cNvSpPr>
          <p:nvPr/>
        </p:nvSpPr>
        <p:spPr bwMode="auto">
          <a:xfrm>
            <a:off x="228600" y="838200"/>
            <a:ext cx="8763000" cy="5970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3200" b="1"/>
              <a:t>“The KINGDOM Future” for Israel is not the same as “the KINGDOM Future” for the Church. </a:t>
            </a:r>
          </a:p>
          <a:p>
            <a:pPr marL="457200" indent="-457200">
              <a:spcBef>
                <a:spcPts val="1800"/>
              </a:spcBef>
              <a:buClr>
                <a:srgbClr val="00FFFF"/>
              </a:buClr>
              <a:buFont typeface="Arial" charset="0"/>
              <a:buChar char="•"/>
            </a:pPr>
            <a:r>
              <a:rPr lang="en-US" sz="3200" b="1"/>
              <a:t>In fact, “the KINGDOM Future” </a:t>
            </a:r>
            <a:r>
              <a:rPr lang="en-US" sz="3200" b="1">
                <a:solidFill>
                  <a:srgbClr val="FFFF00"/>
                </a:solidFill>
              </a:rPr>
              <a:t>for the Church</a:t>
            </a:r>
            <a:r>
              <a:rPr lang="en-US" sz="3200" b="1"/>
              <a:t> can</a:t>
            </a:r>
            <a:r>
              <a:rPr lang="en-US" sz="3200" b="1" u="sng"/>
              <a:t>not</a:t>
            </a:r>
            <a:r>
              <a:rPr lang="en-US" sz="3200" b="1"/>
              <a:t> come </a:t>
            </a:r>
            <a:r>
              <a:rPr lang="en-US" sz="3200" b="1" u="sng">
                <a:solidFill>
                  <a:srgbClr val="FFFF00"/>
                </a:solidFill>
              </a:rPr>
              <a:t>to earth</a:t>
            </a:r>
            <a:r>
              <a:rPr lang="en-US" sz="3200" b="1">
                <a:solidFill>
                  <a:srgbClr val="FFFF00"/>
                </a:solidFill>
              </a:rPr>
              <a:t> </a:t>
            </a:r>
            <a:r>
              <a:rPr lang="en-US" sz="3200" b="1"/>
              <a:t>until the nation of Israel calls out to Jesus </a:t>
            </a:r>
            <a:r>
              <a:rPr lang="en-US" sz="3200" b="1" i="1"/>
              <a:t>“blessed is He who comes in the name of the Lord”</a:t>
            </a:r>
            <a:r>
              <a:rPr lang="en-US" sz="3200" b="1"/>
              <a:t> (Matt. 23:39). </a:t>
            </a:r>
          </a:p>
          <a:p>
            <a:pPr marL="457200" indent="-457200">
              <a:spcBef>
                <a:spcPts val="1800"/>
              </a:spcBef>
              <a:buClr>
                <a:srgbClr val="00FFFF"/>
              </a:buClr>
              <a:buFont typeface="Arial" charset="0"/>
              <a:buChar char="•"/>
            </a:pPr>
            <a:r>
              <a:rPr lang="en-US" sz="3200" b="1"/>
              <a:t>After Israel calls out to Jesus, then God will </a:t>
            </a:r>
            <a:r>
              <a:rPr lang="en-US" sz="3200" b="1" u="sng"/>
              <a:t>restore</a:t>
            </a:r>
            <a:r>
              <a:rPr lang="en-US" sz="3200" b="1"/>
              <a:t> the kingdom to Israel (Acts 1:6), </a:t>
            </a:r>
            <a:r>
              <a:rPr lang="en-US" sz="3200" b="1">
                <a:solidFill>
                  <a:srgbClr val="FFFF00"/>
                </a:solidFill>
              </a:rPr>
              <a:t>then “the KINGDOM Future” will come </a:t>
            </a:r>
            <a:r>
              <a:rPr lang="en-US" sz="3200" b="1" u="sng">
                <a:solidFill>
                  <a:srgbClr val="FFFF00"/>
                </a:solidFill>
              </a:rPr>
              <a:t>to the earth</a:t>
            </a:r>
            <a:r>
              <a:rPr lang="en-US" sz="3200" b="1">
                <a:solidFill>
                  <a:srgbClr val="FFFF00"/>
                </a:solidFill>
              </a:rPr>
              <a:t> for the Church</a:t>
            </a:r>
            <a:r>
              <a:rPr lang="en-US" sz="3200" b="1"/>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2286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2"/>
            </a:pPr>
            <a:r>
              <a:rPr lang="en-US" sz="3200" b="1" i="1">
                <a:solidFill>
                  <a:srgbClr val="FFFF00"/>
                </a:solidFill>
              </a:rPr>
              <a:t>God’s Kingdom will become visible only after Israel is back in their LAND</a:t>
            </a:r>
            <a:endParaRPr lang="en-US" sz="3200" i="1">
              <a:solidFill>
                <a:srgbClr val="FFFF00"/>
              </a:solidFill>
            </a:endParaRPr>
          </a:p>
        </p:txBody>
      </p:sp>
      <p:sp>
        <p:nvSpPr>
          <p:cNvPr id="4" name="TextBox 3"/>
          <p:cNvSpPr txBox="1"/>
          <p:nvPr/>
        </p:nvSpPr>
        <p:spPr>
          <a:xfrm>
            <a:off x="457200" y="1341438"/>
            <a:ext cx="8610600" cy="4065587"/>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Isaiah 62:1–2 (NKJV) </a:t>
            </a:r>
          </a:p>
          <a:p>
            <a:pPr marL="457200" indent="-4572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1  </a:t>
            </a:r>
            <a:r>
              <a:rPr lang="en-US" sz="3000" b="1" dirty="0">
                <a:latin typeface="Times New Roman" pitchFamily="18" charset="0"/>
                <a:cs typeface="Times New Roman" pitchFamily="18" charset="0"/>
              </a:rPr>
              <a:t>For Zion’s sake I will not hold My peace, And for Jerusalem’s sake I will not rest, Until her righteousness goes forth as brightness, And her salvation as a lamp that burns. </a:t>
            </a:r>
          </a:p>
          <a:p>
            <a:pPr marL="457200" indent="-4572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  </a:t>
            </a:r>
            <a:r>
              <a:rPr lang="en-US" sz="3000" b="1" dirty="0">
                <a:solidFill>
                  <a:srgbClr val="FFFF00"/>
                </a:solidFill>
                <a:latin typeface="Times New Roman" pitchFamily="18" charset="0"/>
                <a:cs typeface="Times New Roman" pitchFamily="18" charset="0"/>
              </a:rPr>
              <a:t>The Gentiles shall </a:t>
            </a:r>
            <a:r>
              <a:rPr lang="en-US" sz="3000" b="1" u="sng" dirty="0">
                <a:solidFill>
                  <a:srgbClr val="FFFF00"/>
                </a:solidFill>
                <a:latin typeface="Times New Roman" pitchFamily="18" charset="0"/>
                <a:cs typeface="Times New Roman" pitchFamily="18" charset="0"/>
              </a:rPr>
              <a:t>see</a:t>
            </a:r>
            <a:r>
              <a:rPr lang="en-US" sz="3000" b="1" dirty="0">
                <a:solidFill>
                  <a:srgbClr val="FFFF00"/>
                </a:solidFill>
                <a:latin typeface="Times New Roman" pitchFamily="18" charset="0"/>
                <a:cs typeface="Times New Roman" pitchFamily="18" charset="0"/>
              </a:rPr>
              <a:t> your righteousness</a:t>
            </a:r>
            <a:r>
              <a:rPr lang="en-US" sz="3000" b="1" dirty="0">
                <a:latin typeface="Times New Roman" pitchFamily="18" charset="0"/>
                <a:cs typeface="Times New Roman" pitchFamily="18" charset="0"/>
              </a:rPr>
              <a:t>, And all kings </a:t>
            </a:r>
            <a:r>
              <a:rPr lang="en-US" sz="3000" b="1" i="1" dirty="0">
                <a:solidFill>
                  <a:srgbClr val="00FFFF"/>
                </a:solidFill>
                <a:latin typeface="Times New Roman" pitchFamily="18" charset="0"/>
                <a:cs typeface="Times New Roman" pitchFamily="18" charset="0"/>
              </a:rPr>
              <a:t>[shall see]</a:t>
            </a:r>
            <a:r>
              <a:rPr lang="en-US" sz="3000" b="1" dirty="0">
                <a:latin typeface="Times New Roman" pitchFamily="18" charset="0"/>
                <a:cs typeface="Times New Roman" pitchFamily="18" charset="0"/>
              </a:rPr>
              <a:t> your glory.... </a:t>
            </a:r>
          </a:p>
        </p:txBody>
      </p:sp>
      <p:sp>
        <p:nvSpPr>
          <p:cNvPr id="21508"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22531"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Rectangle 4"/>
          <p:cNvSpPr>
            <a:spLocks noChangeArrowheads="1"/>
          </p:cNvSpPr>
          <p:nvPr/>
        </p:nvSpPr>
        <p:spPr bwMode="auto">
          <a:xfrm>
            <a:off x="304800" y="2017713"/>
            <a:ext cx="8763000" cy="2062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startAt="3"/>
            </a:pPr>
            <a:r>
              <a:rPr lang="en-US" sz="3200" b="1" i="1" dirty="0"/>
              <a:t>God’s wrath </a:t>
            </a:r>
            <a:r>
              <a:rPr lang="en-US" sz="3200" b="1" dirty="0"/>
              <a:t>will be visible when He </a:t>
            </a:r>
            <a:r>
              <a:rPr lang="en-US" sz="3200" b="1" dirty="0" smtClean="0"/>
              <a:t>confronts </a:t>
            </a:r>
            <a:r>
              <a:rPr lang="en-US" sz="3200" b="1" dirty="0"/>
              <a:t>the kings of the earth who plot in vain against Him. (Psalm 2).  -- Rev. 19 gives details of this forceful takeover for all to see…</a:t>
            </a:r>
            <a:endParaRPr lang="en-US" sz="3200" dirty="0"/>
          </a:p>
        </p:txBody>
      </p:sp>
      <p:sp>
        <p:nvSpPr>
          <p:cNvPr id="7" name="Rectangle 6"/>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23555"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Rectangle 4"/>
          <p:cNvSpPr>
            <a:spLocks noChangeArrowheads="1"/>
          </p:cNvSpPr>
          <p:nvPr/>
        </p:nvSpPr>
        <p:spPr bwMode="auto">
          <a:xfrm>
            <a:off x="304800" y="2017713"/>
            <a:ext cx="8763000"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startAt="4"/>
            </a:pPr>
            <a:r>
              <a:rPr lang="en-US" sz="3200" b="1" i="1" dirty="0"/>
              <a:t>All</a:t>
            </a:r>
            <a:r>
              <a:rPr lang="en-US" sz="3200" b="1" dirty="0"/>
              <a:t> the world will observe with their eyes  Israel living in their LAND as a </a:t>
            </a:r>
            <a:r>
              <a:rPr lang="en-US" sz="3200" b="1" i="1" dirty="0">
                <a:solidFill>
                  <a:srgbClr val="FFFF00"/>
                </a:solidFill>
              </a:rPr>
              <a:t>kingdom of priests</a:t>
            </a:r>
            <a:r>
              <a:rPr lang="en-US" sz="3200" b="1" dirty="0"/>
              <a:t>, living on the </a:t>
            </a:r>
            <a:r>
              <a:rPr lang="en-US" sz="3200" b="1" i="1" dirty="0">
                <a:solidFill>
                  <a:srgbClr val="FFFF00"/>
                </a:solidFill>
              </a:rPr>
              <a:t>wealth of the </a:t>
            </a:r>
            <a:r>
              <a:rPr lang="en-US" sz="3200" b="1" i="1" dirty="0" smtClean="0">
                <a:solidFill>
                  <a:srgbClr val="FFFF00"/>
                </a:solidFill>
              </a:rPr>
              <a:t>nations</a:t>
            </a:r>
            <a:r>
              <a:rPr lang="en-US" sz="3200" b="1" dirty="0" smtClean="0">
                <a:solidFill>
                  <a:srgbClr val="FFFF00"/>
                </a:solidFill>
              </a:rPr>
              <a:t> </a:t>
            </a:r>
            <a:r>
              <a:rPr lang="en-US" sz="3200" b="1" u="sng" dirty="0" smtClean="0">
                <a:solidFill>
                  <a:srgbClr val="FFFF00"/>
                </a:solidFill>
              </a:rPr>
              <a:t>for all to see</a:t>
            </a:r>
            <a:r>
              <a:rPr lang="en-US" sz="3200" b="1" dirty="0" smtClean="0">
                <a:solidFill>
                  <a:srgbClr val="FFFF00"/>
                </a:solidFill>
              </a:rPr>
              <a:t> </a:t>
            </a:r>
            <a:r>
              <a:rPr lang="en-US" sz="3200" b="1" dirty="0" smtClean="0"/>
              <a:t>(</a:t>
            </a:r>
            <a:r>
              <a:rPr lang="en-US" sz="3200" b="1" dirty="0" err="1" smtClean="0"/>
              <a:t>Exo</a:t>
            </a:r>
            <a:r>
              <a:rPr lang="en-US" sz="3200" b="1" dirty="0"/>
              <a:t>. 19:5-6; </a:t>
            </a:r>
            <a:r>
              <a:rPr lang="en-US" sz="3200" b="1" dirty="0" err="1"/>
              <a:t>Deu</a:t>
            </a:r>
            <a:r>
              <a:rPr lang="en-US" sz="3200" b="1" dirty="0"/>
              <a:t>. 26:18; Isa. 60:5, 11-16; 61:6). </a:t>
            </a:r>
            <a:endParaRPr lang="en-US" sz="3200" dirty="0"/>
          </a:p>
        </p:txBody>
      </p:sp>
      <p:sp>
        <p:nvSpPr>
          <p:cNvPr id="7" name="Rectangle 6"/>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2286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4"/>
            </a:pPr>
            <a:r>
              <a:rPr lang="en-US" sz="3200" b="1" i="1" dirty="0">
                <a:solidFill>
                  <a:srgbClr val="FFFF00"/>
                </a:solidFill>
              </a:rPr>
              <a:t>As a kingdom of priests Israel will live on the wealth of the </a:t>
            </a:r>
            <a:r>
              <a:rPr lang="en-US" sz="3200" b="1" i="1" dirty="0" smtClean="0">
                <a:solidFill>
                  <a:srgbClr val="FFFF00"/>
                </a:solidFill>
              </a:rPr>
              <a:t>Nations for all to see:</a:t>
            </a:r>
            <a:endParaRPr lang="en-US" sz="3200" i="1" dirty="0">
              <a:solidFill>
                <a:srgbClr val="FFFF00"/>
              </a:solidFill>
            </a:endParaRPr>
          </a:p>
        </p:txBody>
      </p:sp>
      <p:sp>
        <p:nvSpPr>
          <p:cNvPr id="5" name="TextBox 4"/>
          <p:cNvSpPr txBox="1"/>
          <p:nvPr/>
        </p:nvSpPr>
        <p:spPr>
          <a:xfrm>
            <a:off x="457200" y="1341438"/>
            <a:ext cx="8610600" cy="4041775"/>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Exodus 19:5–6 (NKJV) </a:t>
            </a:r>
          </a:p>
          <a:p>
            <a:pPr marL="396875" indent="-396875">
              <a:spcBef>
                <a:spcPts val="0"/>
              </a:spcBef>
              <a:spcAft>
                <a:spcPts val="1000"/>
              </a:spcAft>
              <a:defRPr/>
            </a:pPr>
            <a:r>
              <a:rPr lang="en-US" sz="3000" b="1" i="1" dirty="0">
                <a:solidFill>
                  <a:srgbClr val="00FFFF"/>
                </a:solidFill>
                <a:latin typeface="Times New Roman" pitchFamily="18" charset="0"/>
                <a:cs typeface="Times New Roman" pitchFamily="18" charset="0"/>
              </a:rPr>
              <a:t>5  </a:t>
            </a:r>
            <a:r>
              <a:rPr lang="en-US" sz="3000" b="1" dirty="0">
                <a:latin typeface="Times New Roman" pitchFamily="18" charset="0"/>
                <a:cs typeface="Times New Roman" pitchFamily="18" charset="0"/>
              </a:rPr>
              <a:t>Now therefore, if you will indeed obey My voice and keep My covenant, then you shall be a special treasure to Me above all people; for all the earth is Mine. </a:t>
            </a:r>
          </a:p>
          <a:p>
            <a:pPr marL="396875" indent="-396875">
              <a:spcBef>
                <a:spcPts val="0"/>
              </a:spcBef>
              <a:spcAft>
                <a:spcPts val="1000"/>
              </a:spcAft>
              <a:defRPr/>
            </a:pPr>
            <a:r>
              <a:rPr lang="en-US" sz="3000" b="1" i="1" dirty="0">
                <a:solidFill>
                  <a:srgbClr val="00FFFF"/>
                </a:solidFill>
                <a:latin typeface="Times New Roman" pitchFamily="18" charset="0"/>
                <a:cs typeface="Times New Roman" pitchFamily="18" charset="0"/>
              </a:rPr>
              <a:t>6  </a:t>
            </a:r>
            <a:r>
              <a:rPr lang="en-US" sz="3000" b="1" dirty="0">
                <a:latin typeface="Times New Roman" pitchFamily="18" charset="0"/>
                <a:cs typeface="Times New Roman" pitchFamily="18" charset="0"/>
              </a:rPr>
              <a:t>And you shall be to Me a </a:t>
            </a:r>
            <a:r>
              <a:rPr lang="en-US" sz="3000" b="1" dirty="0">
                <a:solidFill>
                  <a:srgbClr val="FFFF00"/>
                </a:solidFill>
                <a:latin typeface="Times New Roman" pitchFamily="18" charset="0"/>
                <a:cs typeface="Times New Roman" pitchFamily="18" charset="0"/>
              </a:rPr>
              <a:t>kingdom of priests </a:t>
            </a:r>
            <a:r>
              <a:rPr lang="en-US" sz="3000" b="1" dirty="0">
                <a:latin typeface="Times New Roman" pitchFamily="18" charset="0"/>
                <a:cs typeface="Times New Roman" pitchFamily="18" charset="0"/>
              </a:rPr>
              <a:t>and </a:t>
            </a:r>
            <a:r>
              <a:rPr lang="en-US" sz="3000" b="1" dirty="0">
                <a:solidFill>
                  <a:srgbClr val="FFFF00"/>
                </a:solidFill>
                <a:latin typeface="Times New Roman" pitchFamily="18" charset="0"/>
                <a:cs typeface="Times New Roman" pitchFamily="18" charset="0"/>
              </a:rPr>
              <a:t>a holy nation</a:t>
            </a:r>
            <a:r>
              <a:rPr lang="en-US" sz="3000" b="1" dirty="0">
                <a:latin typeface="Times New Roman" pitchFamily="18" charset="0"/>
                <a:cs typeface="Times New Roman" pitchFamily="18" charset="0"/>
              </a:rPr>
              <a:t>.’ These are the words which you shall speak to the children of Israel.” </a:t>
            </a:r>
          </a:p>
        </p:txBody>
      </p:sp>
      <p:sp>
        <p:nvSpPr>
          <p:cNvPr id="2458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584200" y="1316038"/>
            <a:ext cx="8407400" cy="240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Aft>
                <a:spcPts val="1000"/>
              </a:spcAft>
            </a:pPr>
            <a:r>
              <a:rPr lang="en-US" sz="3000" b="1" i="1" u="sng" dirty="0">
                <a:solidFill>
                  <a:srgbClr val="00FFFF"/>
                </a:solidFill>
                <a:latin typeface="Times New Roman" pitchFamily="18" charset="0"/>
                <a:cs typeface="Times New Roman" pitchFamily="18" charset="0"/>
              </a:rPr>
              <a:t>Isaiah 60:5 (NKJV)</a:t>
            </a:r>
            <a:r>
              <a:rPr lang="en-US" sz="3000" b="1" i="1" dirty="0">
                <a:solidFill>
                  <a:srgbClr val="00FFFF"/>
                </a:solidFill>
                <a:latin typeface="Times New Roman" pitchFamily="18" charset="0"/>
                <a:cs typeface="Times New Roman" pitchFamily="18" charset="0"/>
              </a:rPr>
              <a:t>  </a:t>
            </a:r>
            <a:r>
              <a:rPr lang="en-US" sz="3000" b="1" dirty="0">
                <a:latin typeface="Times New Roman" pitchFamily="18" charset="0"/>
                <a:cs typeface="Times New Roman" pitchFamily="18" charset="0"/>
              </a:rPr>
              <a:t>Then </a:t>
            </a:r>
            <a:r>
              <a:rPr lang="en-US" sz="3000" b="1" dirty="0">
                <a:solidFill>
                  <a:srgbClr val="FFFF00"/>
                </a:solidFill>
                <a:latin typeface="Times New Roman" pitchFamily="18" charset="0"/>
                <a:cs typeface="Times New Roman" pitchFamily="18" charset="0"/>
              </a:rPr>
              <a:t>you shall </a:t>
            </a:r>
            <a:r>
              <a:rPr lang="en-US" sz="3000" b="1" u="sng" dirty="0">
                <a:solidFill>
                  <a:srgbClr val="FFFF00"/>
                </a:solidFill>
                <a:latin typeface="Times New Roman" pitchFamily="18" charset="0"/>
                <a:cs typeface="Times New Roman" pitchFamily="18" charset="0"/>
              </a:rPr>
              <a:t>see</a:t>
            </a:r>
            <a:r>
              <a:rPr lang="en-US" sz="3000" b="1" dirty="0">
                <a:solidFill>
                  <a:srgbClr val="FFFF00"/>
                </a:solidFill>
                <a:latin typeface="Times New Roman" pitchFamily="18" charset="0"/>
                <a:cs typeface="Times New Roman" pitchFamily="18" charset="0"/>
              </a:rPr>
              <a:t> </a:t>
            </a:r>
            <a:r>
              <a:rPr lang="en-US" sz="3000" b="1" dirty="0">
                <a:latin typeface="Times New Roman" pitchFamily="18" charset="0"/>
                <a:cs typeface="Times New Roman" pitchFamily="18" charset="0"/>
              </a:rPr>
              <a:t>and become radiant, And your heart shall swell with joy; Because the </a:t>
            </a:r>
            <a:r>
              <a:rPr lang="en-US" sz="3000" b="1" dirty="0">
                <a:solidFill>
                  <a:srgbClr val="FFFF00"/>
                </a:solidFill>
                <a:latin typeface="Times New Roman" pitchFamily="18" charset="0"/>
                <a:cs typeface="Times New Roman" pitchFamily="18" charset="0"/>
              </a:rPr>
              <a:t>abundance of the sea shall be turned to you</a:t>
            </a:r>
            <a:r>
              <a:rPr lang="en-US" sz="3000" b="1" dirty="0">
                <a:latin typeface="Times New Roman" pitchFamily="18" charset="0"/>
                <a:cs typeface="Times New Roman" pitchFamily="18" charset="0"/>
              </a:rPr>
              <a:t>,  The</a:t>
            </a:r>
            <a:r>
              <a:rPr lang="en-US" sz="3000" b="1" dirty="0">
                <a:solidFill>
                  <a:srgbClr val="FFFF00"/>
                </a:solidFill>
                <a:latin typeface="Times New Roman" pitchFamily="18" charset="0"/>
                <a:cs typeface="Times New Roman" pitchFamily="18" charset="0"/>
              </a:rPr>
              <a:t> </a:t>
            </a:r>
            <a:r>
              <a:rPr lang="en-US" sz="3000" b="1" u="sng" dirty="0">
                <a:solidFill>
                  <a:srgbClr val="FFFF00"/>
                </a:solidFill>
                <a:latin typeface="Times New Roman" pitchFamily="18" charset="0"/>
                <a:cs typeface="Times New Roman" pitchFamily="18" charset="0"/>
              </a:rPr>
              <a:t>wealth of the Gentiles</a:t>
            </a:r>
            <a:r>
              <a:rPr lang="en-US" sz="3000" b="1" dirty="0">
                <a:solidFill>
                  <a:srgbClr val="FFFF00"/>
                </a:solidFill>
                <a:latin typeface="Times New Roman" pitchFamily="18" charset="0"/>
                <a:cs typeface="Times New Roman" pitchFamily="18" charset="0"/>
              </a:rPr>
              <a:t> shall come to you</a:t>
            </a:r>
            <a:r>
              <a:rPr lang="en-US" sz="3000" b="1" dirty="0">
                <a:latin typeface="Times New Roman" pitchFamily="18" charset="0"/>
                <a:cs typeface="Times New Roman" pitchFamily="18" charset="0"/>
              </a:rPr>
              <a:t>. </a:t>
            </a:r>
          </a:p>
        </p:txBody>
      </p:sp>
      <p:sp>
        <p:nvSpPr>
          <p:cNvPr id="6" name="TextBox 5"/>
          <p:cNvSpPr txBox="1"/>
          <p:nvPr/>
        </p:nvSpPr>
        <p:spPr>
          <a:xfrm>
            <a:off x="609600" y="3767078"/>
            <a:ext cx="8305800" cy="2862322"/>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Isaiah 61:6 (NKJV)</a:t>
            </a:r>
            <a:r>
              <a:rPr lang="en-US" sz="3000" b="1" dirty="0">
                <a:latin typeface="Times New Roman" pitchFamily="18" charset="0"/>
                <a:cs typeface="Times New Roman" pitchFamily="18" charset="0"/>
              </a:rPr>
              <a:t>   But you shall be named the </a:t>
            </a:r>
            <a:r>
              <a:rPr lang="en-US" sz="3000" b="1" dirty="0">
                <a:solidFill>
                  <a:srgbClr val="FFFF00"/>
                </a:solidFill>
                <a:latin typeface="Times New Roman" pitchFamily="18" charset="0"/>
                <a:cs typeface="Times New Roman" pitchFamily="18" charset="0"/>
              </a:rPr>
              <a:t>priests of the </a:t>
            </a:r>
            <a:r>
              <a:rPr lang="en-US" sz="3000" b="1" cap="small" dirty="0">
                <a:solidFill>
                  <a:srgbClr val="FFFF00"/>
                </a:solidFill>
                <a:latin typeface="Times New Roman" pitchFamily="18" charset="0"/>
                <a:cs typeface="Times New Roman" pitchFamily="18" charset="0"/>
              </a:rPr>
              <a:t>Lord</a:t>
            </a:r>
            <a:r>
              <a:rPr lang="en-US" sz="3000" b="1" dirty="0">
                <a:latin typeface="Times New Roman" pitchFamily="18" charset="0"/>
                <a:cs typeface="Times New Roman" pitchFamily="18" charset="0"/>
              </a:rPr>
              <a:t>, They shall call you the servants of our God. You shall </a:t>
            </a:r>
            <a:r>
              <a:rPr lang="en-US" sz="3000" b="1" u="sng" dirty="0">
                <a:solidFill>
                  <a:srgbClr val="FFFF00"/>
                </a:solidFill>
                <a:latin typeface="Times New Roman" pitchFamily="18" charset="0"/>
                <a:cs typeface="Times New Roman" pitchFamily="18" charset="0"/>
              </a:rPr>
              <a:t>eat the riches of the Gentiles</a:t>
            </a:r>
            <a:r>
              <a:rPr lang="en-US" sz="3000" b="1" dirty="0">
                <a:latin typeface="Times New Roman" pitchFamily="18" charset="0"/>
                <a:cs typeface="Times New Roman" pitchFamily="18" charset="0"/>
              </a:rPr>
              <a:t>, And in </a:t>
            </a:r>
            <a:r>
              <a:rPr lang="en-US" sz="3000" b="1" dirty="0">
                <a:solidFill>
                  <a:srgbClr val="FFFF00"/>
                </a:solidFill>
                <a:latin typeface="Times New Roman" pitchFamily="18" charset="0"/>
                <a:cs typeface="Times New Roman" pitchFamily="18" charset="0"/>
              </a:rPr>
              <a:t>their glory </a:t>
            </a:r>
            <a:r>
              <a:rPr lang="en-US" sz="3000" b="1" i="1" dirty="0">
                <a:solidFill>
                  <a:srgbClr val="00FFFF"/>
                </a:solidFill>
                <a:latin typeface="Times New Roman" pitchFamily="18" charset="0"/>
                <a:cs typeface="Times New Roman" pitchFamily="18" charset="0"/>
              </a:rPr>
              <a:t>[Gentiles </a:t>
            </a:r>
            <a:r>
              <a:rPr lang="en-US" sz="3000" b="1" i="1" dirty="0" smtClean="0">
                <a:solidFill>
                  <a:srgbClr val="00FFFF"/>
                </a:solidFill>
                <a:latin typeface="Times New Roman" pitchFamily="18" charset="0"/>
                <a:cs typeface="Times New Roman" pitchFamily="18" charset="0"/>
              </a:rPr>
              <a:t>love to glory </a:t>
            </a:r>
            <a:r>
              <a:rPr lang="en-US" sz="3000" b="1" i="1" dirty="0">
                <a:solidFill>
                  <a:srgbClr val="00FFFF"/>
                </a:solidFill>
                <a:latin typeface="Times New Roman" pitchFamily="18" charset="0"/>
                <a:cs typeface="Times New Roman" pitchFamily="18" charset="0"/>
              </a:rPr>
              <a:t>in their riches]</a:t>
            </a:r>
            <a:r>
              <a:rPr lang="en-US" sz="3000" b="1" dirty="0">
                <a:latin typeface="Times New Roman" pitchFamily="18" charset="0"/>
                <a:cs typeface="Times New Roman" pitchFamily="18" charset="0"/>
              </a:rPr>
              <a:t> you shall </a:t>
            </a:r>
            <a:r>
              <a:rPr lang="en-US" sz="3000" b="1" dirty="0" smtClean="0">
                <a:solidFill>
                  <a:srgbClr val="FFFF00"/>
                </a:solidFill>
                <a:latin typeface="Times New Roman" pitchFamily="18" charset="0"/>
                <a:cs typeface="Times New Roman" pitchFamily="18" charset="0"/>
              </a:rPr>
              <a:t>boast</a:t>
            </a:r>
            <a:r>
              <a:rPr lang="en-US" sz="3000" b="1" dirty="0" smtClean="0">
                <a:latin typeface="Times New Roman" pitchFamily="18" charset="0"/>
                <a:cs typeface="Times New Roman" pitchFamily="18" charset="0"/>
              </a:rPr>
              <a:t> </a:t>
            </a:r>
            <a:r>
              <a:rPr lang="en-US" sz="3000" b="1" i="1" dirty="0" smtClean="0">
                <a:solidFill>
                  <a:srgbClr val="00FFFF"/>
                </a:solidFill>
                <a:latin typeface="Times New Roman" pitchFamily="18" charset="0"/>
                <a:cs typeface="Times New Roman" pitchFamily="18" charset="0"/>
              </a:rPr>
              <a:t>[look at what the LORD did for us!]</a:t>
            </a:r>
            <a:r>
              <a:rPr lang="en-US" sz="3000" b="1" dirty="0" smtClean="0">
                <a:latin typeface="Times New Roman" pitchFamily="18" charset="0"/>
                <a:cs typeface="Times New Roman" pitchFamily="18" charset="0"/>
              </a:rPr>
              <a:t>. </a:t>
            </a:r>
            <a:endParaRPr lang="en-US" sz="3000" b="1" dirty="0">
              <a:latin typeface="Times New Roman" pitchFamily="18" charset="0"/>
              <a:cs typeface="Times New Roman" pitchFamily="18" charset="0"/>
            </a:endParaRPr>
          </a:p>
        </p:txBody>
      </p:sp>
      <p:sp>
        <p:nvSpPr>
          <p:cNvPr id="7" name="Rectangle 6"/>
          <p:cNvSpPr>
            <a:spLocks noChangeArrowheads="1"/>
          </p:cNvSpPr>
          <p:nvPr/>
        </p:nvSpPr>
        <p:spPr bwMode="auto">
          <a:xfrm>
            <a:off x="304800" y="2286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4"/>
            </a:pPr>
            <a:r>
              <a:rPr lang="en-US" sz="3200" b="1" i="1" dirty="0">
                <a:solidFill>
                  <a:srgbClr val="FFFF00"/>
                </a:solidFill>
              </a:rPr>
              <a:t>As a kingdom of priests Israel will live on the wealth of the </a:t>
            </a:r>
            <a:r>
              <a:rPr lang="en-US" sz="3200" b="1" i="1" dirty="0" smtClean="0">
                <a:solidFill>
                  <a:srgbClr val="FFFF00"/>
                </a:solidFill>
              </a:rPr>
              <a:t>Nations for all to see:</a:t>
            </a:r>
            <a:endParaRPr lang="en-US" sz="3200" i="1" dirty="0">
              <a:solidFill>
                <a:srgbClr val="FFFF00"/>
              </a:solidFill>
            </a:endParaRPr>
          </a:p>
        </p:txBody>
      </p:sp>
      <p:sp>
        <p:nvSpPr>
          <p:cNvPr id="25605"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26627"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Rectangle 4"/>
          <p:cNvSpPr>
            <a:spLocks noChangeArrowheads="1"/>
          </p:cNvSpPr>
          <p:nvPr/>
        </p:nvSpPr>
        <p:spPr bwMode="auto">
          <a:xfrm>
            <a:off x="304800" y="2017713"/>
            <a:ext cx="8763000" cy="2062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startAt="5"/>
            </a:pPr>
            <a:r>
              <a:rPr lang="en-US" sz="3200" b="1" i="1"/>
              <a:t>God’s Kingdom </a:t>
            </a:r>
            <a:r>
              <a:rPr lang="en-US" sz="3200" b="1"/>
              <a:t>will be visible when the world sees </a:t>
            </a:r>
            <a:r>
              <a:rPr lang="en-US" sz="3200" b="1" i="1">
                <a:solidFill>
                  <a:srgbClr val="FFFF00"/>
                </a:solidFill>
              </a:rPr>
              <a:t>Jesus as Priest and King build His temple in Jerusalem and they come to visit </a:t>
            </a:r>
            <a:r>
              <a:rPr lang="en-US" sz="3200" b="1"/>
              <a:t>(Isa. 2:2-4; 56:6-7; Zech. 6:12-13).</a:t>
            </a:r>
            <a:endParaRPr lang="en-US" sz="3200"/>
          </a:p>
        </p:txBody>
      </p:sp>
      <p:sp>
        <p:nvSpPr>
          <p:cNvPr id="7" name="Rectangle 6"/>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5"/>
            </a:pPr>
            <a:r>
              <a:rPr lang="en-US" sz="3200" b="1" i="1">
                <a:solidFill>
                  <a:srgbClr val="FFFF00"/>
                </a:solidFill>
              </a:rPr>
              <a:t>As King and Priest Jesus will build His Temple and the nations will come to visit:</a:t>
            </a:r>
            <a:endParaRPr lang="en-US" sz="3200" i="1">
              <a:solidFill>
                <a:srgbClr val="FFFF00"/>
              </a:solidFill>
            </a:endParaRPr>
          </a:p>
        </p:txBody>
      </p:sp>
      <p:sp>
        <p:nvSpPr>
          <p:cNvPr id="7" name="TextBox 6"/>
          <p:cNvSpPr txBox="1"/>
          <p:nvPr/>
        </p:nvSpPr>
        <p:spPr>
          <a:xfrm>
            <a:off x="533400" y="990600"/>
            <a:ext cx="8534400" cy="4965462"/>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Zechariah 6:12–13 (NKJV)</a:t>
            </a:r>
            <a:r>
              <a:rPr lang="en-US" sz="3000" b="1" i="1" dirty="0">
                <a:solidFill>
                  <a:srgbClr val="00FFFF"/>
                </a:solidFill>
                <a:latin typeface="Times New Roman" pitchFamily="18" charset="0"/>
                <a:cs typeface="Times New Roman" pitchFamily="18" charset="0"/>
              </a:rPr>
              <a:t>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12</a:t>
            </a:r>
            <a:r>
              <a:rPr lang="en-US" sz="3000" b="1" dirty="0">
                <a:latin typeface="Times New Roman" pitchFamily="18" charset="0"/>
                <a:cs typeface="Times New Roman" pitchFamily="18" charset="0"/>
              </a:rPr>
              <a:t>  …‘Thus says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of hosts: “</a:t>
            </a:r>
            <a:r>
              <a:rPr lang="en-US" sz="3000" b="1" dirty="0" smtClean="0">
                <a:solidFill>
                  <a:srgbClr val="FFFF00"/>
                </a:solidFill>
                <a:latin typeface="Times New Roman" pitchFamily="18" charset="0"/>
                <a:cs typeface="Times New Roman" pitchFamily="18" charset="0"/>
              </a:rPr>
              <a:t>Behold </a:t>
            </a:r>
            <a:r>
              <a:rPr lang="en-US" sz="3000" b="1" i="1" dirty="0" smtClean="0">
                <a:solidFill>
                  <a:srgbClr val="00FFFF"/>
                </a:solidFill>
                <a:latin typeface="Times New Roman" pitchFamily="18" charset="0"/>
                <a:cs typeface="Times New Roman" pitchFamily="18" charset="0"/>
              </a:rPr>
              <a:t>[check this out]</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the Man whose name is the </a:t>
            </a:r>
            <a:r>
              <a:rPr lang="en-US" sz="3000" b="1" dirty="0">
                <a:solidFill>
                  <a:srgbClr val="FFFF00"/>
                </a:solidFill>
                <a:latin typeface="Times New Roman" pitchFamily="18" charset="0"/>
                <a:cs typeface="Times New Roman" pitchFamily="18" charset="0"/>
              </a:rPr>
              <a:t>BRANCH</a:t>
            </a:r>
            <a:r>
              <a:rPr lang="en-US" sz="3000" b="1" dirty="0">
                <a:latin typeface="Times New Roman" pitchFamily="18" charset="0"/>
                <a:cs typeface="Times New Roman" pitchFamily="18" charset="0"/>
              </a:rPr>
              <a:t> </a:t>
            </a:r>
            <a:r>
              <a:rPr lang="en-US" sz="3000" b="1" i="1" dirty="0">
                <a:solidFill>
                  <a:srgbClr val="00FFFF"/>
                </a:solidFill>
                <a:latin typeface="Times New Roman" pitchFamily="18" charset="0"/>
                <a:cs typeface="Times New Roman" pitchFamily="18" charset="0"/>
              </a:rPr>
              <a:t>[Jesus]</a:t>
            </a:r>
            <a:r>
              <a:rPr lang="en-US" sz="3000" b="1" dirty="0">
                <a:latin typeface="Times New Roman" pitchFamily="18" charset="0"/>
                <a:cs typeface="Times New Roman" pitchFamily="18" charset="0"/>
              </a:rPr>
              <a:t>! From His place He shall branch out, And </a:t>
            </a:r>
            <a:r>
              <a:rPr lang="en-US" sz="3000" b="1" dirty="0">
                <a:solidFill>
                  <a:srgbClr val="FFFF00"/>
                </a:solidFill>
                <a:latin typeface="Times New Roman" pitchFamily="18" charset="0"/>
                <a:cs typeface="Times New Roman" pitchFamily="18" charset="0"/>
              </a:rPr>
              <a:t>He shall build the temple of the </a:t>
            </a:r>
            <a:r>
              <a:rPr lang="en-US" sz="3000" b="1" cap="small" dirty="0">
                <a:solidFill>
                  <a:srgbClr val="FFFF00"/>
                </a:solidFill>
                <a:latin typeface="Times New Roman" pitchFamily="18" charset="0"/>
                <a:cs typeface="Times New Roman" pitchFamily="18" charset="0"/>
              </a:rPr>
              <a:t>Lord</a:t>
            </a:r>
            <a:r>
              <a:rPr lang="en-US" sz="3000" b="1" dirty="0">
                <a:latin typeface="Times New Roman" pitchFamily="18" charset="0"/>
                <a:cs typeface="Times New Roman" pitchFamily="18" charset="0"/>
              </a:rPr>
              <a:t>;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13</a:t>
            </a:r>
            <a:r>
              <a:rPr lang="en-US" sz="3000" b="1" dirty="0">
                <a:latin typeface="Times New Roman" pitchFamily="18" charset="0"/>
                <a:cs typeface="Times New Roman" pitchFamily="18" charset="0"/>
              </a:rPr>
              <a:t>  Yes, He shall build the temple of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He shall bear the glory, And </a:t>
            </a:r>
            <a:r>
              <a:rPr lang="en-US" sz="3000" b="1" dirty="0">
                <a:solidFill>
                  <a:srgbClr val="FFFF00"/>
                </a:solidFill>
                <a:latin typeface="Times New Roman" pitchFamily="18" charset="0"/>
                <a:cs typeface="Times New Roman" pitchFamily="18" charset="0"/>
              </a:rPr>
              <a:t>shall sit and rule on His throne</a:t>
            </a:r>
            <a:r>
              <a:rPr lang="en-US" sz="3000" b="1" dirty="0">
                <a:latin typeface="Times New Roman" pitchFamily="18" charset="0"/>
                <a:cs typeface="Times New Roman" pitchFamily="18" charset="0"/>
              </a:rPr>
              <a:t>; So He shall be a priest on His throne, And the counsel of peace shall be between them </a:t>
            </a:r>
            <a:r>
              <a:rPr lang="en-US" sz="3000" b="1" dirty="0">
                <a:solidFill>
                  <a:srgbClr val="FFFF00"/>
                </a:solidFill>
                <a:latin typeface="Times New Roman" pitchFamily="18" charset="0"/>
                <a:cs typeface="Times New Roman" pitchFamily="18" charset="0"/>
              </a:rPr>
              <a:t>both</a:t>
            </a:r>
            <a:r>
              <a:rPr lang="en-US" sz="3000" b="1" dirty="0">
                <a:latin typeface="Times New Roman" pitchFamily="18" charset="0"/>
                <a:cs typeface="Times New Roman" pitchFamily="18" charset="0"/>
              </a:rPr>
              <a:t> </a:t>
            </a:r>
            <a:r>
              <a:rPr lang="en-US" sz="3000" b="1" i="1" dirty="0">
                <a:solidFill>
                  <a:srgbClr val="00FFFF"/>
                </a:solidFill>
                <a:latin typeface="Times New Roman" pitchFamily="18" charset="0"/>
                <a:cs typeface="Times New Roman" pitchFamily="18" charset="0"/>
              </a:rPr>
              <a:t>[king and priest]</a:t>
            </a:r>
            <a:r>
              <a:rPr lang="en-US" sz="3000" b="1" dirty="0">
                <a:latin typeface="Times New Roman" pitchFamily="18" charset="0"/>
                <a:cs typeface="Times New Roman" pitchFamily="18" charset="0"/>
              </a:rPr>
              <a:t>.” ’ </a:t>
            </a:r>
          </a:p>
        </p:txBody>
      </p:sp>
      <p:sp>
        <p:nvSpPr>
          <p:cNvPr id="2765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5"/>
            </a:pPr>
            <a:r>
              <a:rPr lang="en-US" sz="3200" b="1" i="1">
                <a:solidFill>
                  <a:srgbClr val="FFFF00"/>
                </a:solidFill>
              </a:rPr>
              <a:t>As King and Priest Jesus will build His Temple and the nations will come to visit:</a:t>
            </a:r>
            <a:endParaRPr lang="en-US" sz="3200" i="1">
              <a:solidFill>
                <a:srgbClr val="FFFF00"/>
              </a:solidFill>
            </a:endParaRPr>
          </a:p>
        </p:txBody>
      </p:sp>
      <p:sp>
        <p:nvSpPr>
          <p:cNvPr id="5" name="TextBox 4"/>
          <p:cNvSpPr txBox="1"/>
          <p:nvPr/>
        </p:nvSpPr>
        <p:spPr>
          <a:xfrm>
            <a:off x="838200" y="990600"/>
            <a:ext cx="8153400" cy="5673348"/>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Isaiah 2:2–3 (NKJV)</a:t>
            </a:r>
            <a:r>
              <a:rPr lang="en-US" sz="3000" b="1" i="1" dirty="0">
                <a:solidFill>
                  <a:srgbClr val="00FFFF"/>
                </a:solidFill>
                <a:latin typeface="Times New Roman" pitchFamily="18" charset="0"/>
                <a:cs typeface="Times New Roman" pitchFamily="18" charset="0"/>
              </a:rPr>
              <a:t> </a:t>
            </a:r>
          </a:p>
          <a:p>
            <a:pPr marL="457200" indent="-457200">
              <a:spcBef>
                <a:spcPts val="0"/>
              </a:spcBef>
              <a:spcAft>
                <a:spcPts val="1000"/>
              </a:spcAft>
              <a:defRPr/>
            </a:pPr>
            <a:r>
              <a:rPr lang="en-US" sz="3000" b="1" i="1" dirty="0">
                <a:solidFill>
                  <a:srgbClr val="00FFFF"/>
                </a:solidFill>
                <a:latin typeface="Times New Roman" pitchFamily="18" charset="0"/>
                <a:cs typeface="Times New Roman" pitchFamily="18" charset="0"/>
              </a:rPr>
              <a:t>2</a:t>
            </a:r>
            <a:r>
              <a:rPr lang="en-US" sz="3200" b="1" dirty="0">
                <a:latin typeface="Times New Roman" pitchFamily="18" charset="0"/>
                <a:cs typeface="Times New Roman" pitchFamily="18" charset="0"/>
              </a:rPr>
              <a:t>  </a:t>
            </a:r>
            <a:r>
              <a:rPr lang="en-US" sz="2800" b="1" dirty="0">
                <a:latin typeface="Times New Roman" pitchFamily="18" charset="0"/>
                <a:cs typeface="Times New Roman" pitchFamily="18" charset="0"/>
              </a:rPr>
              <a:t> Now it shall come to pass in the </a:t>
            </a:r>
            <a:r>
              <a:rPr lang="en-US" sz="2800" b="1" dirty="0">
                <a:solidFill>
                  <a:srgbClr val="FFFF00"/>
                </a:solidFill>
                <a:latin typeface="Times New Roman" pitchFamily="18" charset="0"/>
                <a:cs typeface="Times New Roman" pitchFamily="18" charset="0"/>
              </a:rPr>
              <a:t>latter days</a:t>
            </a:r>
            <a:r>
              <a:rPr lang="en-US" sz="2800" b="1" dirty="0">
                <a:latin typeface="Times New Roman" pitchFamily="18" charset="0"/>
                <a:cs typeface="Times New Roman" pitchFamily="18" charset="0"/>
              </a:rPr>
              <a:t> That the mountain of </a:t>
            </a:r>
            <a:r>
              <a:rPr lang="en-US" sz="2800" b="1" dirty="0">
                <a:solidFill>
                  <a:srgbClr val="FFFF00"/>
                </a:solidFill>
                <a:latin typeface="Times New Roman" pitchFamily="18" charset="0"/>
                <a:cs typeface="Times New Roman" pitchFamily="18" charset="0"/>
              </a:rPr>
              <a:t>the </a:t>
            </a:r>
            <a:r>
              <a:rPr lang="en-US" sz="2800" b="1" cap="small" dirty="0">
                <a:solidFill>
                  <a:srgbClr val="FFFF00"/>
                </a:solidFill>
                <a:latin typeface="Times New Roman" pitchFamily="18" charset="0"/>
                <a:cs typeface="Times New Roman" pitchFamily="18" charset="0"/>
              </a:rPr>
              <a:t>Lord</a:t>
            </a:r>
            <a:r>
              <a:rPr lang="en-US" sz="2800" b="1" dirty="0">
                <a:solidFill>
                  <a:srgbClr val="FFFF00"/>
                </a:solidFill>
                <a:latin typeface="Times New Roman" pitchFamily="18" charset="0"/>
                <a:cs typeface="Times New Roman" pitchFamily="18" charset="0"/>
              </a:rPr>
              <a:t>’s house Shall be </a:t>
            </a:r>
            <a:r>
              <a:rPr lang="en-US" sz="2800" b="1" u="sng" dirty="0">
                <a:solidFill>
                  <a:srgbClr val="FFFF00"/>
                </a:solidFill>
                <a:latin typeface="Times New Roman" pitchFamily="18" charset="0"/>
                <a:cs typeface="Times New Roman" pitchFamily="18" charset="0"/>
              </a:rPr>
              <a:t>established</a:t>
            </a:r>
            <a:r>
              <a:rPr lang="en-US" sz="2800" b="1" dirty="0">
                <a:latin typeface="Times New Roman" pitchFamily="18" charset="0"/>
                <a:cs typeface="Times New Roman" pitchFamily="18" charset="0"/>
              </a:rPr>
              <a:t> on the top of the mountains…, And all </a:t>
            </a:r>
            <a:r>
              <a:rPr lang="en-US" sz="2800" b="1" dirty="0">
                <a:solidFill>
                  <a:srgbClr val="FFFF00"/>
                </a:solidFill>
                <a:latin typeface="Times New Roman" pitchFamily="18" charset="0"/>
                <a:cs typeface="Times New Roman" pitchFamily="18" charset="0"/>
              </a:rPr>
              <a:t>nations</a:t>
            </a:r>
            <a:r>
              <a:rPr lang="en-US" sz="2800" b="1" dirty="0">
                <a:latin typeface="Times New Roman" pitchFamily="18" charset="0"/>
                <a:cs typeface="Times New Roman" pitchFamily="18" charset="0"/>
              </a:rPr>
              <a:t> </a:t>
            </a:r>
            <a:r>
              <a:rPr lang="en-US" sz="2800" b="1" i="1" dirty="0">
                <a:solidFill>
                  <a:srgbClr val="00FFFF"/>
                </a:solidFill>
                <a:latin typeface="Times New Roman" pitchFamily="18" charset="0"/>
                <a:cs typeface="Times New Roman" pitchFamily="18" charset="0"/>
              </a:rPr>
              <a:t>[peoples] </a:t>
            </a:r>
            <a:r>
              <a:rPr lang="en-US" sz="2800" b="1" dirty="0">
                <a:latin typeface="Times New Roman" pitchFamily="18" charset="0"/>
                <a:cs typeface="Times New Roman" pitchFamily="18" charset="0"/>
              </a:rPr>
              <a:t>shall </a:t>
            </a:r>
            <a:r>
              <a:rPr lang="en-US" sz="2800" b="1" dirty="0" smtClean="0">
                <a:latin typeface="Times New Roman" pitchFamily="18" charset="0"/>
                <a:cs typeface="Times New Roman" pitchFamily="18" charset="0"/>
              </a:rPr>
              <a:t>flow </a:t>
            </a:r>
            <a:r>
              <a:rPr lang="en-US" sz="2800" b="1" dirty="0">
                <a:latin typeface="Times New Roman" pitchFamily="18" charset="0"/>
                <a:cs typeface="Times New Roman" pitchFamily="18" charset="0"/>
              </a:rPr>
              <a:t>to it. </a:t>
            </a:r>
          </a:p>
          <a:p>
            <a:pPr marL="457200" indent="-457200">
              <a:spcBef>
                <a:spcPts val="0"/>
              </a:spcBef>
              <a:spcAft>
                <a:spcPts val="1000"/>
              </a:spcAft>
              <a:defRPr/>
            </a:pPr>
            <a:r>
              <a:rPr lang="en-US" sz="3000" b="1" i="1" dirty="0">
                <a:solidFill>
                  <a:srgbClr val="00FFFF"/>
                </a:solidFill>
                <a:latin typeface="Times New Roman" pitchFamily="18" charset="0"/>
                <a:cs typeface="Times New Roman" pitchFamily="18" charset="0"/>
              </a:rPr>
              <a:t>3</a:t>
            </a:r>
            <a:r>
              <a:rPr lang="en-US" sz="3200" b="1" i="1" dirty="0">
                <a:solidFill>
                  <a:srgbClr val="00FFFF"/>
                </a:solidFill>
                <a:latin typeface="Times New Roman" pitchFamily="18" charset="0"/>
                <a:cs typeface="Times New Roman" pitchFamily="18" charset="0"/>
              </a:rPr>
              <a:t> </a:t>
            </a:r>
            <a:r>
              <a:rPr lang="en-US" sz="2800" b="1" dirty="0">
                <a:solidFill>
                  <a:srgbClr val="00FFFF"/>
                </a:solidFill>
                <a:latin typeface="Times New Roman" pitchFamily="18" charset="0"/>
                <a:cs typeface="Times New Roman" pitchFamily="18" charset="0"/>
              </a:rPr>
              <a:t>  </a:t>
            </a:r>
            <a:r>
              <a:rPr lang="en-US" sz="2800" b="1" dirty="0">
                <a:latin typeface="Times New Roman" pitchFamily="18" charset="0"/>
                <a:cs typeface="Times New Roman" pitchFamily="18" charset="0"/>
              </a:rPr>
              <a:t>Many people shall come and say, “Come, and let us </a:t>
            </a:r>
            <a:r>
              <a:rPr lang="en-US" sz="2800" b="1" dirty="0">
                <a:solidFill>
                  <a:srgbClr val="FFFF00"/>
                </a:solidFill>
                <a:latin typeface="Times New Roman" pitchFamily="18" charset="0"/>
                <a:cs typeface="Times New Roman" pitchFamily="18" charset="0"/>
              </a:rPr>
              <a:t>go up</a:t>
            </a:r>
            <a:r>
              <a:rPr lang="en-US" sz="2800" b="1" dirty="0">
                <a:latin typeface="Times New Roman" pitchFamily="18" charset="0"/>
                <a:cs typeface="Times New Roman" pitchFamily="18" charset="0"/>
              </a:rPr>
              <a:t> </a:t>
            </a:r>
            <a:r>
              <a:rPr lang="en-US" sz="2800" b="1" i="1" dirty="0" smtClean="0">
                <a:solidFill>
                  <a:srgbClr val="00FFFF"/>
                </a:solidFill>
                <a:latin typeface="Times New Roman" pitchFamily="18" charset="0"/>
                <a:cs typeface="Times New Roman" pitchFamily="18" charset="0"/>
              </a:rPr>
              <a:t>[literally-to be there in person] </a:t>
            </a:r>
            <a:r>
              <a:rPr lang="en-US" sz="2800" b="1" dirty="0" smtClean="0">
                <a:latin typeface="Times New Roman" pitchFamily="18" charset="0"/>
                <a:cs typeface="Times New Roman" pitchFamily="18" charset="0"/>
              </a:rPr>
              <a:t>to </a:t>
            </a:r>
            <a:r>
              <a:rPr lang="en-US" sz="2800" b="1" dirty="0">
                <a:latin typeface="Times New Roman" pitchFamily="18" charset="0"/>
                <a:cs typeface="Times New Roman" pitchFamily="18" charset="0"/>
              </a:rPr>
              <a:t>the mountain of the </a:t>
            </a:r>
            <a:r>
              <a:rPr lang="en-US" sz="2800" b="1" cap="small" dirty="0">
                <a:latin typeface="Times New Roman" pitchFamily="18" charset="0"/>
                <a:cs typeface="Times New Roman" pitchFamily="18" charset="0"/>
              </a:rPr>
              <a:t>Lord</a:t>
            </a:r>
            <a:r>
              <a:rPr lang="en-US" sz="2800" b="1" dirty="0">
                <a:latin typeface="Times New Roman" pitchFamily="18" charset="0"/>
                <a:cs typeface="Times New Roman" pitchFamily="18" charset="0"/>
              </a:rPr>
              <a:t>, </a:t>
            </a:r>
            <a:r>
              <a:rPr lang="en-US" sz="2800" b="1" dirty="0">
                <a:solidFill>
                  <a:srgbClr val="FFFF00"/>
                </a:solidFill>
                <a:latin typeface="Times New Roman" pitchFamily="18" charset="0"/>
                <a:cs typeface="Times New Roman" pitchFamily="18" charset="0"/>
              </a:rPr>
              <a:t>To the house of the God of Jacob</a:t>
            </a:r>
            <a:r>
              <a:rPr lang="en-US" sz="2800" b="1" dirty="0">
                <a:latin typeface="Times New Roman" pitchFamily="18" charset="0"/>
                <a:cs typeface="Times New Roman" pitchFamily="18" charset="0"/>
              </a:rPr>
              <a:t>; He will teach us His ways, And we shall walk in His paths.” For out of Zion shall go forth the law, And the word of the </a:t>
            </a:r>
            <a:r>
              <a:rPr lang="en-US" sz="2800" b="1" cap="small" dirty="0">
                <a:latin typeface="Times New Roman" pitchFamily="18" charset="0"/>
                <a:cs typeface="Times New Roman" pitchFamily="18" charset="0"/>
              </a:rPr>
              <a:t>Lord</a:t>
            </a:r>
            <a:r>
              <a:rPr lang="en-US" sz="2800" b="1" dirty="0">
                <a:latin typeface="Times New Roman" pitchFamily="18" charset="0"/>
                <a:cs typeface="Times New Roman" pitchFamily="18" charset="0"/>
              </a:rPr>
              <a:t> from Jerusalem. </a:t>
            </a:r>
          </a:p>
        </p:txBody>
      </p:sp>
      <p:sp>
        <p:nvSpPr>
          <p:cNvPr id="2867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217488"/>
            <a:ext cx="8763000" cy="1077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5"/>
            </a:pPr>
            <a:r>
              <a:rPr lang="en-US" sz="3200" b="1" i="1">
                <a:solidFill>
                  <a:srgbClr val="FFFF00"/>
                </a:solidFill>
              </a:rPr>
              <a:t>As King and Priest Jesus will build His Temple and the nations will come to visit:</a:t>
            </a:r>
            <a:endParaRPr lang="en-US" sz="3200" i="1">
              <a:solidFill>
                <a:srgbClr val="FFFF00"/>
              </a:solidFill>
            </a:endParaRPr>
          </a:p>
        </p:txBody>
      </p:sp>
      <p:sp>
        <p:nvSpPr>
          <p:cNvPr id="6" name="TextBox 5"/>
          <p:cNvSpPr txBox="1"/>
          <p:nvPr/>
        </p:nvSpPr>
        <p:spPr>
          <a:xfrm>
            <a:off x="914400" y="1274763"/>
            <a:ext cx="8001000" cy="3513782"/>
          </a:xfrm>
          <a:prstGeom prst="rect">
            <a:avLst/>
          </a:prstGeom>
          <a:noFill/>
        </p:spPr>
        <p:txBody>
          <a:bodyPr wrap="square">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Zechariah 14:16 (NKJV)</a:t>
            </a:r>
            <a:r>
              <a:rPr lang="en-US" sz="3000" b="1" i="1" dirty="0">
                <a:solidFill>
                  <a:srgbClr val="00FFFF"/>
                </a:solidFill>
                <a:latin typeface="Times New Roman" pitchFamily="18" charset="0"/>
                <a:cs typeface="Times New Roman" pitchFamily="18" charset="0"/>
              </a:rPr>
              <a:t> </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16  </a:t>
            </a:r>
            <a:r>
              <a:rPr lang="en-US" sz="3000" b="1" dirty="0">
                <a:latin typeface="Times New Roman" pitchFamily="18" charset="0"/>
                <a:cs typeface="Times New Roman" pitchFamily="18" charset="0"/>
              </a:rPr>
              <a:t>And it shall come to pass that everyone who is left of all the nations which came against Jerusalem </a:t>
            </a:r>
            <a:r>
              <a:rPr lang="en-US" sz="3000" b="1" dirty="0">
                <a:solidFill>
                  <a:srgbClr val="FFFF00"/>
                </a:solidFill>
                <a:latin typeface="Times New Roman" pitchFamily="18" charset="0"/>
                <a:cs typeface="Times New Roman" pitchFamily="18" charset="0"/>
              </a:rPr>
              <a:t>shall go up </a:t>
            </a:r>
            <a:r>
              <a:rPr lang="en-US" sz="3200" b="1" i="1" dirty="0">
                <a:solidFill>
                  <a:srgbClr val="00FFFF"/>
                </a:solidFill>
                <a:latin typeface="Times New Roman" pitchFamily="18" charset="0"/>
                <a:cs typeface="Times New Roman" pitchFamily="18" charset="0"/>
              </a:rPr>
              <a:t>[literally-to be there in person] </a:t>
            </a:r>
            <a:r>
              <a:rPr lang="en-US" sz="3000" b="1" dirty="0" smtClean="0">
                <a:solidFill>
                  <a:srgbClr val="FFFF00"/>
                </a:solidFill>
                <a:latin typeface="Times New Roman" pitchFamily="18" charset="0"/>
                <a:cs typeface="Times New Roman" pitchFamily="18" charset="0"/>
              </a:rPr>
              <a:t>from </a:t>
            </a:r>
            <a:r>
              <a:rPr lang="en-US" sz="3000" b="1" dirty="0">
                <a:solidFill>
                  <a:srgbClr val="FFFF00"/>
                </a:solidFill>
                <a:latin typeface="Times New Roman" pitchFamily="18" charset="0"/>
                <a:cs typeface="Times New Roman" pitchFamily="18" charset="0"/>
              </a:rPr>
              <a:t>year to year to worship the King</a:t>
            </a:r>
            <a:r>
              <a:rPr lang="en-US" sz="3000" b="1" dirty="0">
                <a:latin typeface="Times New Roman" pitchFamily="18" charset="0"/>
                <a:cs typeface="Times New Roman" pitchFamily="18" charset="0"/>
              </a:rPr>
              <a:t>,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of hosts, </a:t>
            </a:r>
            <a:r>
              <a:rPr lang="en-US" sz="3000" b="1" i="1" dirty="0">
                <a:solidFill>
                  <a:srgbClr val="00FFFF"/>
                </a:solidFill>
                <a:latin typeface="Times New Roman" pitchFamily="18" charset="0"/>
                <a:cs typeface="Times New Roman" pitchFamily="18" charset="0"/>
              </a:rPr>
              <a:t>[in Jerusalem]</a:t>
            </a:r>
            <a:r>
              <a:rPr lang="en-US" sz="3000" b="1" dirty="0">
                <a:latin typeface="Times New Roman" pitchFamily="18" charset="0"/>
                <a:cs typeface="Times New Roman" pitchFamily="18" charset="0"/>
              </a:rPr>
              <a:t> and to keep the Feast of Tabernacles. </a:t>
            </a:r>
          </a:p>
        </p:txBody>
      </p:sp>
      <p:sp>
        <p:nvSpPr>
          <p:cNvPr id="2970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
        <p:nvSpPr>
          <p:cNvPr id="30723"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Rectangle 4"/>
          <p:cNvSpPr>
            <a:spLocks noChangeArrowheads="1"/>
          </p:cNvSpPr>
          <p:nvPr/>
        </p:nvSpPr>
        <p:spPr bwMode="auto">
          <a:xfrm>
            <a:off x="304800" y="2017713"/>
            <a:ext cx="8763000" cy="2554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startAt="6"/>
            </a:pPr>
            <a:r>
              <a:rPr lang="en-US" sz="3200" b="1" i="1" dirty="0"/>
              <a:t>God’s Kingdom </a:t>
            </a:r>
            <a:r>
              <a:rPr lang="en-US" sz="3200" b="1" dirty="0"/>
              <a:t>will be visible to all when </a:t>
            </a:r>
            <a:r>
              <a:rPr lang="en-US" sz="3200" b="1" i="1" dirty="0">
                <a:solidFill>
                  <a:srgbClr val="FFFF00"/>
                </a:solidFill>
              </a:rPr>
              <a:t>all nations worship, serve and obey God’s Messiah King Jesus</a:t>
            </a:r>
            <a:r>
              <a:rPr lang="en-US" sz="3200" b="1" dirty="0"/>
              <a:t> </a:t>
            </a:r>
            <a:r>
              <a:rPr lang="en-US" sz="3200" b="1" i="1" dirty="0" smtClean="0">
                <a:solidFill>
                  <a:srgbClr val="FFFF00"/>
                </a:solidFill>
              </a:rPr>
              <a:t>in His Kingdom </a:t>
            </a:r>
            <a:r>
              <a:rPr lang="en-US" sz="3200" b="1" dirty="0" smtClean="0"/>
              <a:t>(Dan</a:t>
            </a:r>
            <a:r>
              <a:rPr lang="en-US" sz="3200" b="1" dirty="0"/>
              <a:t>. 7:13-14; Psa. 22:27-28; Psa. 72:11,17; Psa. 102:15-18; Jer. 3:17; Zech. 14:16-17). </a:t>
            </a:r>
            <a:endParaRPr lang="en-US" sz="3200" dirty="0"/>
          </a:p>
        </p:txBody>
      </p:sp>
      <p:sp>
        <p:nvSpPr>
          <p:cNvPr id="7" name="Rectangle 6"/>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4099"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7" name="TextBox 6"/>
          <p:cNvSpPr txBox="1"/>
          <p:nvPr/>
        </p:nvSpPr>
        <p:spPr>
          <a:xfrm>
            <a:off x="228600" y="914400"/>
            <a:ext cx="8763000" cy="4313238"/>
          </a:xfrm>
          <a:prstGeom prst="rect">
            <a:avLst/>
          </a:prstGeom>
          <a:noFill/>
        </p:spPr>
        <p:txBody>
          <a:bodyPr>
            <a:spAutoFit/>
          </a:bodyPr>
          <a:lstStyle/>
          <a:p>
            <a:pPr>
              <a:lnSpc>
                <a:spcPct val="115000"/>
              </a:lnSpc>
              <a:spcBef>
                <a:spcPts val="0"/>
              </a:spcBef>
              <a:spcAft>
                <a:spcPts val="1000"/>
              </a:spcAft>
              <a:defRPr/>
            </a:pPr>
            <a:r>
              <a:rPr lang="en-US" sz="3200" b="1" i="1" u="sng" dirty="0">
                <a:solidFill>
                  <a:srgbClr val="00FFFF"/>
                </a:solidFill>
                <a:latin typeface="Times New Roman" pitchFamily="18" charset="0"/>
                <a:cs typeface="Times New Roman" pitchFamily="18" charset="0"/>
              </a:rPr>
              <a:t>Acts 1:6–7 (NKJV) </a:t>
            </a:r>
          </a:p>
          <a:p>
            <a:pPr marL="517525" indent="-517525">
              <a:lnSpc>
                <a:spcPct val="115000"/>
              </a:lnSpc>
              <a:spcBef>
                <a:spcPts val="0"/>
              </a:spcBef>
              <a:spcAft>
                <a:spcPts val="1000"/>
              </a:spcAft>
              <a:defRPr/>
            </a:pPr>
            <a:r>
              <a:rPr lang="en-US" sz="3200" b="1" i="1" dirty="0">
                <a:solidFill>
                  <a:srgbClr val="00FFFF"/>
                </a:solidFill>
                <a:latin typeface="Times New Roman" pitchFamily="18" charset="0"/>
                <a:cs typeface="Times New Roman" pitchFamily="18" charset="0"/>
              </a:rPr>
              <a:t>6</a:t>
            </a:r>
            <a:r>
              <a:rPr lang="en-US" sz="3200" b="1" i="1" dirty="0">
                <a:latin typeface="Times New Roman" pitchFamily="18" charset="0"/>
                <a:cs typeface="Times New Roman" pitchFamily="18" charset="0"/>
              </a:rPr>
              <a:t>  </a:t>
            </a:r>
            <a:r>
              <a:rPr lang="en-US" sz="3200" b="1" dirty="0">
                <a:latin typeface="Times New Roman" pitchFamily="18" charset="0"/>
                <a:cs typeface="Times New Roman" pitchFamily="18" charset="0"/>
              </a:rPr>
              <a:t>Therefore, when they had come together, they asked Him, saying, </a:t>
            </a:r>
            <a:r>
              <a:rPr lang="en-US" sz="3200" b="1" dirty="0">
                <a:solidFill>
                  <a:srgbClr val="FFFF00"/>
                </a:solidFill>
                <a:latin typeface="Times New Roman" pitchFamily="18" charset="0"/>
                <a:cs typeface="Times New Roman" pitchFamily="18" charset="0"/>
              </a:rPr>
              <a:t>“Lord, will You at this time </a:t>
            </a:r>
            <a:r>
              <a:rPr lang="en-US" sz="3200" b="1" u="sng" dirty="0">
                <a:solidFill>
                  <a:srgbClr val="FFFF00"/>
                </a:solidFill>
                <a:latin typeface="Times New Roman" pitchFamily="18" charset="0"/>
                <a:cs typeface="Times New Roman" pitchFamily="18" charset="0"/>
              </a:rPr>
              <a:t>restore</a:t>
            </a:r>
            <a:r>
              <a:rPr lang="en-US" sz="3200" b="1" dirty="0">
                <a:solidFill>
                  <a:srgbClr val="FFFF00"/>
                </a:solidFill>
                <a:latin typeface="Times New Roman" pitchFamily="18" charset="0"/>
                <a:cs typeface="Times New Roman" pitchFamily="18" charset="0"/>
              </a:rPr>
              <a:t> the kingdom to Israel?” </a:t>
            </a:r>
          </a:p>
          <a:p>
            <a:pPr marL="517525" indent="-517525">
              <a:lnSpc>
                <a:spcPct val="115000"/>
              </a:lnSpc>
              <a:spcBef>
                <a:spcPts val="0"/>
              </a:spcBef>
              <a:spcAft>
                <a:spcPts val="1000"/>
              </a:spcAft>
              <a:defRPr/>
            </a:pPr>
            <a:r>
              <a:rPr lang="en-US" sz="3200" b="1" i="1" dirty="0">
                <a:solidFill>
                  <a:srgbClr val="00FFFF"/>
                </a:solidFill>
                <a:latin typeface="Times New Roman" pitchFamily="18" charset="0"/>
                <a:cs typeface="Times New Roman" pitchFamily="18" charset="0"/>
              </a:rPr>
              <a:t>7</a:t>
            </a:r>
            <a:r>
              <a:rPr lang="en-US" sz="3200" b="1" i="1" dirty="0">
                <a:latin typeface="Times New Roman" pitchFamily="18" charset="0"/>
                <a:cs typeface="Times New Roman" pitchFamily="18" charset="0"/>
              </a:rPr>
              <a:t>  </a:t>
            </a:r>
            <a:r>
              <a:rPr lang="en-US" sz="3200" b="1" dirty="0">
                <a:latin typeface="Times New Roman" pitchFamily="18" charset="0"/>
                <a:cs typeface="Times New Roman" pitchFamily="18" charset="0"/>
              </a:rPr>
              <a:t>And He said to them, “It is not for you to know times or seasons which the Father has put in His own authority.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6"/>
            </a:pPr>
            <a:r>
              <a:rPr lang="en-US" sz="3200" b="1" i="1" dirty="0">
                <a:solidFill>
                  <a:srgbClr val="FFFF00"/>
                </a:solidFill>
              </a:rPr>
              <a:t>All nations will worship, serve, and obey God’s Messiah King </a:t>
            </a:r>
            <a:r>
              <a:rPr lang="en-US" sz="3200" b="1" i="1" dirty="0" smtClean="0">
                <a:solidFill>
                  <a:srgbClr val="FFFF00"/>
                </a:solidFill>
              </a:rPr>
              <a:t>Jesus in His Kingdom: </a:t>
            </a:r>
            <a:endParaRPr lang="en-US" sz="3200" i="1" dirty="0">
              <a:solidFill>
                <a:srgbClr val="FFFF00"/>
              </a:solidFill>
            </a:endParaRPr>
          </a:p>
        </p:txBody>
      </p:sp>
      <p:sp>
        <p:nvSpPr>
          <p:cNvPr id="5" name="TextBox 4"/>
          <p:cNvSpPr txBox="1"/>
          <p:nvPr/>
        </p:nvSpPr>
        <p:spPr>
          <a:xfrm>
            <a:off x="914400" y="1154113"/>
            <a:ext cx="8153400" cy="4965700"/>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Daniel 7:13–14 (NKJV)</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13 </a:t>
            </a:r>
            <a:r>
              <a:rPr lang="en-US" sz="3000" b="1" dirty="0">
                <a:latin typeface="Times New Roman" pitchFamily="18" charset="0"/>
                <a:cs typeface="Times New Roman" pitchFamily="18" charset="0"/>
              </a:rPr>
              <a:t> “I was watching in the night visions, And behold, </a:t>
            </a:r>
            <a:r>
              <a:rPr lang="en-US" sz="3000" b="1" dirty="0">
                <a:solidFill>
                  <a:srgbClr val="FFFF00"/>
                </a:solidFill>
                <a:latin typeface="Times New Roman" pitchFamily="18" charset="0"/>
                <a:cs typeface="Times New Roman" pitchFamily="18" charset="0"/>
              </a:rPr>
              <a:t>One like the Son of Man</a:t>
            </a:r>
            <a:r>
              <a:rPr lang="en-US" sz="3000" b="1" dirty="0">
                <a:latin typeface="Times New Roman" pitchFamily="18" charset="0"/>
                <a:cs typeface="Times New Roman" pitchFamily="18" charset="0"/>
              </a:rPr>
              <a:t>, Coming with the clouds of heaven!... </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14 </a:t>
            </a:r>
            <a:r>
              <a:rPr lang="en-US" sz="3000" b="1" dirty="0">
                <a:latin typeface="Times New Roman" pitchFamily="18" charset="0"/>
                <a:cs typeface="Times New Roman" pitchFamily="18" charset="0"/>
              </a:rPr>
              <a:t> Then to Him was given dominion and glory and </a:t>
            </a:r>
            <a:r>
              <a:rPr lang="en-US" sz="3000" b="1" u="sng" dirty="0">
                <a:solidFill>
                  <a:srgbClr val="FFFF00"/>
                </a:solidFill>
                <a:latin typeface="Times New Roman" pitchFamily="18" charset="0"/>
                <a:cs typeface="Times New Roman" pitchFamily="18" charset="0"/>
              </a:rPr>
              <a:t>a kingdom</a:t>
            </a:r>
            <a:r>
              <a:rPr lang="en-US" sz="3000" b="1" dirty="0">
                <a:latin typeface="Times New Roman" pitchFamily="18" charset="0"/>
                <a:cs typeface="Times New Roman" pitchFamily="18" charset="0"/>
              </a:rPr>
              <a:t>, That all peoples, nations, and languages should </a:t>
            </a:r>
            <a:r>
              <a:rPr lang="en-US" sz="3000" b="1" dirty="0">
                <a:solidFill>
                  <a:srgbClr val="FFFF00"/>
                </a:solidFill>
                <a:latin typeface="Times New Roman" pitchFamily="18" charset="0"/>
                <a:cs typeface="Times New Roman" pitchFamily="18" charset="0"/>
              </a:rPr>
              <a:t>serve</a:t>
            </a:r>
            <a:r>
              <a:rPr lang="en-US" sz="3000" b="1" dirty="0">
                <a:latin typeface="Times New Roman" pitchFamily="18" charset="0"/>
                <a:cs typeface="Times New Roman" pitchFamily="18" charset="0"/>
              </a:rPr>
              <a:t> Him. His dominion is an everlasting dominion, Which shall not pass away, And His kingdom the one Which shall not be destroyed. </a:t>
            </a:r>
          </a:p>
        </p:txBody>
      </p:sp>
      <p:sp>
        <p:nvSpPr>
          <p:cNvPr id="31748"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6"/>
            </a:pPr>
            <a:r>
              <a:rPr lang="en-US" sz="3200" b="1" i="1" dirty="0">
                <a:solidFill>
                  <a:srgbClr val="FFFF00"/>
                </a:solidFill>
              </a:rPr>
              <a:t>All nations will worship, serve, and obey God’s Messiah King </a:t>
            </a:r>
            <a:r>
              <a:rPr lang="en-US" sz="3200" b="1" i="1" dirty="0" smtClean="0">
                <a:solidFill>
                  <a:srgbClr val="FFFF00"/>
                </a:solidFill>
              </a:rPr>
              <a:t>Jesus in His Kingdom: </a:t>
            </a:r>
            <a:endParaRPr lang="en-US" sz="3200" i="1" dirty="0">
              <a:solidFill>
                <a:srgbClr val="FFFF00"/>
              </a:solidFill>
            </a:endParaRPr>
          </a:p>
        </p:txBody>
      </p:sp>
      <p:sp>
        <p:nvSpPr>
          <p:cNvPr id="6" name="TextBox 5"/>
          <p:cNvSpPr txBox="1"/>
          <p:nvPr/>
        </p:nvSpPr>
        <p:spPr>
          <a:xfrm>
            <a:off x="914400" y="1260475"/>
            <a:ext cx="8001000" cy="3533775"/>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Psalm 22:27–28 (NKJV)</a:t>
            </a:r>
            <a:r>
              <a:rPr lang="en-US" sz="3000" b="1" i="1" dirty="0">
                <a:solidFill>
                  <a:srgbClr val="00FFFF"/>
                </a:solidFill>
                <a:latin typeface="Times New Roman" pitchFamily="18" charset="0"/>
                <a:cs typeface="Times New Roman" pitchFamily="18" charset="0"/>
              </a:rPr>
              <a:t> </a:t>
            </a:r>
          </a:p>
          <a:p>
            <a:pPr marL="685800" indent="-6858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27   </a:t>
            </a:r>
            <a:r>
              <a:rPr lang="en-US" sz="3000" b="1" dirty="0">
                <a:latin typeface="Times New Roman" pitchFamily="18" charset="0"/>
                <a:cs typeface="Times New Roman" pitchFamily="18" charset="0"/>
              </a:rPr>
              <a:t>All the ends of the world Shall remember and turn to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And all the families of the nations Shall </a:t>
            </a:r>
            <a:r>
              <a:rPr lang="en-US" sz="3000" b="1" dirty="0">
                <a:solidFill>
                  <a:srgbClr val="FFFF00"/>
                </a:solidFill>
                <a:latin typeface="Times New Roman" pitchFamily="18" charset="0"/>
                <a:cs typeface="Times New Roman" pitchFamily="18" charset="0"/>
              </a:rPr>
              <a:t>worship</a:t>
            </a:r>
            <a:r>
              <a:rPr lang="en-US" sz="3000" b="1" dirty="0">
                <a:latin typeface="Times New Roman" pitchFamily="18" charset="0"/>
                <a:cs typeface="Times New Roman" pitchFamily="18" charset="0"/>
              </a:rPr>
              <a:t> before You. </a:t>
            </a:r>
          </a:p>
          <a:p>
            <a:pPr marL="685800" indent="-6858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28</a:t>
            </a:r>
            <a:r>
              <a:rPr lang="en-US" sz="3000" b="1" dirty="0">
                <a:latin typeface="Times New Roman" pitchFamily="18" charset="0"/>
                <a:cs typeface="Times New Roman" pitchFamily="18" charset="0"/>
              </a:rPr>
              <a:t>   For </a:t>
            </a:r>
            <a:r>
              <a:rPr lang="en-US" sz="3000" b="1" dirty="0">
                <a:solidFill>
                  <a:srgbClr val="FFFF00"/>
                </a:solidFill>
                <a:latin typeface="Times New Roman" pitchFamily="18" charset="0"/>
                <a:cs typeface="Times New Roman" pitchFamily="18" charset="0"/>
              </a:rPr>
              <a:t>the</a:t>
            </a:r>
            <a:r>
              <a:rPr lang="en-US" sz="3000" b="1" dirty="0">
                <a:latin typeface="Times New Roman" pitchFamily="18" charset="0"/>
                <a:cs typeface="Times New Roman" pitchFamily="18" charset="0"/>
              </a:rPr>
              <a:t> </a:t>
            </a:r>
            <a:r>
              <a:rPr lang="en-US" sz="3000" b="1" u="sng" dirty="0">
                <a:solidFill>
                  <a:srgbClr val="FFFF00"/>
                </a:solidFill>
                <a:latin typeface="Times New Roman" pitchFamily="18" charset="0"/>
                <a:cs typeface="Times New Roman" pitchFamily="18" charset="0"/>
              </a:rPr>
              <a:t>kingdom</a:t>
            </a:r>
            <a:r>
              <a:rPr lang="en-US" sz="3000" b="1" dirty="0">
                <a:solidFill>
                  <a:srgbClr val="FFFF00"/>
                </a:solidFill>
                <a:latin typeface="Times New Roman" pitchFamily="18" charset="0"/>
                <a:cs typeface="Times New Roman" pitchFamily="18" charset="0"/>
              </a:rPr>
              <a:t> is the </a:t>
            </a:r>
            <a:r>
              <a:rPr lang="en-US" sz="3000" b="1" cap="small" dirty="0">
                <a:solidFill>
                  <a:srgbClr val="FFFF00"/>
                </a:solidFill>
                <a:latin typeface="Times New Roman" pitchFamily="18" charset="0"/>
                <a:cs typeface="Times New Roman" pitchFamily="18" charset="0"/>
              </a:rPr>
              <a:t>Lord</a:t>
            </a:r>
            <a:r>
              <a:rPr lang="en-US" sz="3000" b="1" dirty="0">
                <a:solidFill>
                  <a:srgbClr val="FFFF00"/>
                </a:solidFill>
                <a:latin typeface="Times New Roman" pitchFamily="18" charset="0"/>
                <a:cs typeface="Times New Roman" pitchFamily="18" charset="0"/>
              </a:rPr>
              <a:t>’s</a:t>
            </a:r>
            <a:r>
              <a:rPr lang="en-US" sz="3000" b="1" dirty="0">
                <a:latin typeface="Times New Roman" pitchFamily="18" charset="0"/>
                <a:cs typeface="Times New Roman" pitchFamily="18" charset="0"/>
              </a:rPr>
              <a:t>, And He rules over the nations. </a:t>
            </a:r>
          </a:p>
        </p:txBody>
      </p:sp>
      <p:sp>
        <p:nvSpPr>
          <p:cNvPr id="3277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6"/>
            </a:pPr>
            <a:r>
              <a:rPr lang="en-US" sz="3200" b="1" i="1" dirty="0">
                <a:solidFill>
                  <a:srgbClr val="FFFF00"/>
                </a:solidFill>
              </a:rPr>
              <a:t>All nations will worship, serve, and obey God’s Messiah King </a:t>
            </a:r>
            <a:r>
              <a:rPr lang="en-US" sz="3200" b="1" i="1" dirty="0" smtClean="0">
                <a:solidFill>
                  <a:srgbClr val="FFFF00"/>
                </a:solidFill>
              </a:rPr>
              <a:t>Jesus in His Kingdom : </a:t>
            </a:r>
            <a:endParaRPr lang="en-US" sz="3200" i="1" dirty="0">
              <a:solidFill>
                <a:srgbClr val="FFFF00"/>
              </a:solidFill>
            </a:endParaRPr>
          </a:p>
        </p:txBody>
      </p:sp>
      <p:sp>
        <p:nvSpPr>
          <p:cNvPr id="6" name="TextBox 5"/>
          <p:cNvSpPr txBox="1"/>
          <p:nvPr/>
        </p:nvSpPr>
        <p:spPr>
          <a:xfrm>
            <a:off x="914400" y="1260475"/>
            <a:ext cx="8001000" cy="3776663"/>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Psalm 102:15-16 (NKJV)</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15  </a:t>
            </a:r>
            <a:r>
              <a:rPr lang="en-US" sz="3000" b="1" dirty="0">
                <a:latin typeface="Times New Roman" pitchFamily="18" charset="0"/>
                <a:cs typeface="Times New Roman" pitchFamily="18" charset="0"/>
              </a:rPr>
              <a:t>So the nations shall fear the name of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And all the kings of the earth Your glory. </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16</a:t>
            </a:r>
            <a:r>
              <a:rPr lang="en-US" sz="3000" b="1" dirty="0">
                <a:latin typeface="Times New Roman" pitchFamily="18" charset="0"/>
                <a:cs typeface="Times New Roman" pitchFamily="18" charset="0"/>
              </a:rPr>
              <a:t>   For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shall build up Zion; </a:t>
            </a:r>
            <a:r>
              <a:rPr lang="en-US" sz="3000" b="1" dirty="0">
                <a:solidFill>
                  <a:srgbClr val="FFFF00"/>
                </a:solidFill>
                <a:latin typeface="Times New Roman" pitchFamily="18" charset="0"/>
                <a:cs typeface="Times New Roman" pitchFamily="18" charset="0"/>
              </a:rPr>
              <a:t>He shall </a:t>
            </a:r>
            <a:r>
              <a:rPr lang="en-US" sz="3000" b="1" u="sng" dirty="0">
                <a:solidFill>
                  <a:srgbClr val="FFFF00"/>
                </a:solidFill>
                <a:latin typeface="Times New Roman" pitchFamily="18" charset="0"/>
                <a:cs typeface="Times New Roman" pitchFamily="18" charset="0"/>
              </a:rPr>
              <a:t>appear</a:t>
            </a:r>
            <a:r>
              <a:rPr lang="en-US" sz="3000" b="1" dirty="0">
                <a:latin typeface="Times New Roman" pitchFamily="18" charset="0"/>
                <a:cs typeface="Times New Roman" pitchFamily="18" charset="0"/>
              </a:rPr>
              <a:t> in His </a:t>
            </a:r>
            <a:r>
              <a:rPr lang="en-US" sz="3000" b="1" dirty="0" smtClean="0">
                <a:latin typeface="Times New Roman" pitchFamily="18" charset="0"/>
                <a:cs typeface="Times New Roman" pitchFamily="18" charset="0"/>
              </a:rPr>
              <a:t>glory </a:t>
            </a:r>
            <a:r>
              <a:rPr lang="en-US" sz="3000" b="1" i="1" dirty="0" smtClean="0">
                <a:solidFill>
                  <a:srgbClr val="00FFFF"/>
                </a:solidFill>
                <a:latin typeface="Times New Roman" pitchFamily="18" charset="0"/>
                <a:cs typeface="Times New Roman" pitchFamily="18" charset="0"/>
              </a:rPr>
              <a:t>[in His kingdom]</a:t>
            </a:r>
            <a:r>
              <a:rPr lang="en-US" sz="3000" b="1" dirty="0" smtClean="0">
                <a:latin typeface="Times New Roman" pitchFamily="18" charset="0"/>
                <a:cs typeface="Times New Roman" pitchFamily="18" charset="0"/>
              </a:rPr>
              <a:t>. </a:t>
            </a:r>
            <a:endParaRPr lang="en-US" sz="3000" b="1" dirty="0">
              <a:latin typeface="Times New Roman" pitchFamily="18" charset="0"/>
              <a:cs typeface="Times New Roman" pitchFamily="18" charset="0"/>
            </a:endParaRPr>
          </a:p>
          <a:p>
            <a:pPr>
              <a:lnSpc>
                <a:spcPct val="115000"/>
              </a:lnSpc>
              <a:spcBef>
                <a:spcPts val="0"/>
              </a:spcBef>
              <a:spcAft>
                <a:spcPts val="1000"/>
              </a:spcAft>
              <a:defRPr/>
            </a:pPr>
            <a:endParaRPr lang="en-US" sz="3000" b="1" i="1" dirty="0">
              <a:solidFill>
                <a:srgbClr val="00FFFF"/>
              </a:solidFill>
              <a:latin typeface="Times New Roman" pitchFamily="18" charset="0"/>
              <a:cs typeface="Times New Roman" pitchFamily="18" charset="0"/>
            </a:endParaRPr>
          </a:p>
        </p:txBody>
      </p:sp>
      <p:sp>
        <p:nvSpPr>
          <p:cNvPr id="3379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6"/>
            </a:pPr>
            <a:r>
              <a:rPr lang="en-US" sz="3200" b="1" i="1" dirty="0">
                <a:solidFill>
                  <a:srgbClr val="FFFF00"/>
                </a:solidFill>
              </a:rPr>
              <a:t>All nations will worship, serve, and obey God’s Messiah King </a:t>
            </a:r>
            <a:r>
              <a:rPr lang="en-US" sz="3200" b="1" i="1" dirty="0" smtClean="0">
                <a:solidFill>
                  <a:srgbClr val="FFFF00"/>
                </a:solidFill>
              </a:rPr>
              <a:t>Jesus in His Kingdom: </a:t>
            </a:r>
            <a:endParaRPr lang="en-US" sz="3200" i="1" dirty="0">
              <a:solidFill>
                <a:srgbClr val="FFFF00"/>
              </a:solidFill>
            </a:endParaRPr>
          </a:p>
        </p:txBody>
      </p:sp>
      <p:sp>
        <p:nvSpPr>
          <p:cNvPr id="5" name="TextBox 4"/>
          <p:cNvSpPr txBox="1"/>
          <p:nvPr/>
        </p:nvSpPr>
        <p:spPr>
          <a:xfrm>
            <a:off x="914400" y="1270000"/>
            <a:ext cx="8153400" cy="4467890"/>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Jeremiah 3:17 (NKJV) </a:t>
            </a:r>
          </a:p>
          <a:p>
            <a:pPr marL="685800" indent="-6858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17</a:t>
            </a:r>
            <a:r>
              <a:rPr lang="en-US" sz="3000" b="1" dirty="0">
                <a:latin typeface="Times New Roman" pitchFamily="18" charset="0"/>
                <a:cs typeface="Times New Roman" pitchFamily="18" charset="0"/>
              </a:rPr>
              <a:t>   “At that time Jerusalem shall be called The Throne of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and all the nations shall be gathered to </a:t>
            </a:r>
            <a:r>
              <a:rPr lang="en-US" sz="3000" b="1" dirty="0" smtClean="0">
                <a:latin typeface="Times New Roman" pitchFamily="18" charset="0"/>
                <a:cs typeface="Times New Roman" pitchFamily="18" charset="0"/>
              </a:rPr>
              <a:t>it </a:t>
            </a:r>
            <a:r>
              <a:rPr lang="en-US" sz="2800" b="1" i="1" dirty="0">
                <a:solidFill>
                  <a:srgbClr val="FFFF00"/>
                </a:solidFill>
              </a:rPr>
              <a:t>in His Kingdom </a:t>
            </a:r>
            <a:r>
              <a:rPr lang="en-US" sz="3000" b="1" dirty="0" smtClean="0">
                <a:latin typeface="Times New Roman" pitchFamily="18" charset="0"/>
                <a:cs typeface="Times New Roman" pitchFamily="18" charset="0"/>
              </a:rPr>
              <a:t>, </a:t>
            </a:r>
            <a:r>
              <a:rPr lang="en-US" sz="3000" b="1" dirty="0">
                <a:latin typeface="Times New Roman" pitchFamily="18" charset="0"/>
                <a:cs typeface="Times New Roman" pitchFamily="18" charset="0"/>
              </a:rPr>
              <a:t>to the name of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to Jerusalem. </a:t>
            </a:r>
            <a:r>
              <a:rPr lang="en-US" sz="3000" b="1" dirty="0">
                <a:solidFill>
                  <a:srgbClr val="FFFF00"/>
                </a:solidFill>
                <a:latin typeface="Times New Roman" pitchFamily="18" charset="0"/>
                <a:cs typeface="Times New Roman" pitchFamily="18" charset="0"/>
              </a:rPr>
              <a:t>No more shall they follow the dictates of their evil </a:t>
            </a:r>
            <a:r>
              <a:rPr lang="en-US" sz="3000" b="1" dirty="0" smtClean="0">
                <a:solidFill>
                  <a:srgbClr val="FFFF00"/>
                </a:solidFill>
                <a:latin typeface="Times New Roman" pitchFamily="18" charset="0"/>
                <a:cs typeface="Times New Roman" pitchFamily="18" charset="0"/>
              </a:rPr>
              <a:t>hearts </a:t>
            </a:r>
            <a:r>
              <a:rPr lang="en-US" sz="2800" b="1" i="1" dirty="0" smtClean="0">
                <a:solidFill>
                  <a:srgbClr val="00FFFF"/>
                </a:solidFill>
              </a:rPr>
              <a:t>[no more </a:t>
            </a:r>
            <a:r>
              <a:rPr lang="en-US" sz="2800" b="1" i="1" dirty="0" err="1" smtClean="0">
                <a:solidFill>
                  <a:srgbClr val="00FFFF"/>
                </a:solidFill>
              </a:rPr>
              <a:t>graffitti</a:t>
            </a:r>
            <a:r>
              <a:rPr lang="en-US" sz="2800" b="1" i="1" dirty="0" smtClean="0">
                <a:solidFill>
                  <a:srgbClr val="00FFFF"/>
                </a:solidFill>
              </a:rPr>
              <a:t>, no more robberies, no more rapes, no more fights or clamor, etc.…] </a:t>
            </a:r>
            <a:r>
              <a:rPr lang="en-US" sz="3000" b="1" dirty="0" smtClean="0">
                <a:latin typeface="Times New Roman" pitchFamily="18" charset="0"/>
                <a:cs typeface="Times New Roman" pitchFamily="18" charset="0"/>
              </a:rPr>
              <a:t>. </a:t>
            </a:r>
            <a:endParaRPr lang="en-US" sz="3000" b="1" dirty="0">
              <a:latin typeface="Times New Roman" pitchFamily="18" charset="0"/>
              <a:cs typeface="Times New Roman" pitchFamily="18" charset="0"/>
            </a:endParaRPr>
          </a:p>
        </p:txBody>
      </p:sp>
      <p:sp>
        <p:nvSpPr>
          <p:cNvPr id="3482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
        <p:nvSpPr>
          <p:cNvPr id="35843"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Rectangle 4"/>
          <p:cNvSpPr>
            <a:spLocks noChangeArrowheads="1"/>
          </p:cNvSpPr>
          <p:nvPr/>
        </p:nvSpPr>
        <p:spPr bwMode="auto">
          <a:xfrm>
            <a:off x="304800" y="2017713"/>
            <a:ext cx="8763000" cy="2554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Clr>
                <a:srgbClr val="FFFF00"/>
              </a:buClr>
              <a:buFont typeface="Arial" charset="0"/>
              <a:buAutoNum type="arabicPeriod" startAt="7"/>
            </a:pPr>
            <a:r>
              <a:rPr lang="en-US" sz="3200" b="1" i="1"/>
              <a:t>God’s Kingdom </a:t>
            </a:r>
            <a:r>
              <a:rPr lang="en-US" sz="3200" b="1"/>
              <a:t>will be visible when </a:t>
            </a:r>
            <a:r>
              <a:rPr lang="en-US" sz="3200" b="1" i="1">
                <a:solidFill>
                  <a:srgbClr val="FFFF00"/>
                </a:solidFill>
              </a:rPr>
              <a:t>permanent world peace, perfect justice, and knowledge of the true God </a:t>
            </a:r>
            <a:r>
              <a:rPr lang="en-US" sz="3200" b="1"/>
              <a:t>will finally be a reality throughout the world. (Isa. 9:6-7; 42:1; 51:4-5; Jer. 31:34; Mal. 1:11).</a:t>
            </a:r>
            <a:endParaRPr lang="en-US" sz="3200"/>
          </a:p>
        </p:txBody>
      </p:sp>
      <p:sp>
        <p:nvSpPr>
          <p:cNvPr id="7" name="Rectangle 6"/>
          <p:cNvSpPr>
            <a:spLocks noChangeArrowheads="1"/>
          </p:cNvSpPr>
          <p:nvPr/>
        </p:nvSpPr>
        <p:spPr bwMode="auto">
          <a:xfrm>
            <a:off x="3048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t>Seven reasons why the KINGDOM Future is visibly manifested for all to see: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7"/>
            </a:pPr>
            <a:r>
              <a:rPr lang="en-US" sz="3200" b="1" i="1">
                <a:solidFill>
                  <a:srgbClr val="FFFF00"/>
                </a:solidFill>
              </a:rPr>
              <a:t>There will be permanent world peace, perfect justice, and knowledge of the true God</a:t>
            </a:r>
            <a:endParaRPr lang="en-US" sz="3200" i="1">
              <a:solidFill>
                <a:srgbClr val="FFFF00"/>
              </a:solidFill>
            </a:endParaRPr>
          </a:p>
        </p:txBody>
      </p:sp>
      <p:sp>
        <p:nvSpPr>
          <p:cNvPr id="6" name="TextBox 5"/>
          <p:cNvSpPr txBox="1"/>
          <p:nvPr/>
        </p:nvSpPr>
        <p:spPr>
          <a:xfrm>
            <a:off x="838200" y="1270000"/>
            <a:ext cx="8153400" cy="4965700"/>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Isaiah 9:6–7 (NKJV)</a:t>
            </a:r>
            <a:r>
              <a:rPr lang="en-US" sz="3000" b="1" dirty="0">
                <a:latin typeface="Times New Roman" pitchFamily="18" charset="0"/>
                <a:cs typeface="Times New Roman" pitchFamily="18" charset="0"/>
              </a:rPr>
              <a:t> </a:t>
            </a:r>
          </a:p>
          <a:p>
            <a:pPr marL="396875" indent="-396875">
              <a:spcBef>
                <a:spcPts val="0"/>
              </a:spcBef>
              <a:spcAft>
                <a:spcPts val="1000"/>
              </a:spcAft>
              <a:defRPr/>
            </a:pPr>
            <a:r>
              <a:rPr lang="en-US" sz="3000" b="1" i="1" dirty="0">
                <a:solidFill>
                  <a:srgbClr val="00FFFF"/>
                </a:solidFill>
                <a:latin typeface="Times New Roman" pitchFamily="18" charset="0"/>
                <a:cs typeface="Times New Roman" pitchFamily="18" charset="0"/>
              </a:rPr>
              <a:t>6 </a:t>
            </a:r>
            <a:r>
              <a:rPr lang="en-US" sz="3000" b="1" dirty="0">
                <a:latin typeface="Times New Roman" pitchFamily="18" charset="0"/>
                <a:cs typeface="Times New Roman" pitchFamily="18" charset="0"/>
              </a:rPr>
              <a:t> For unto us a Child is born, Unto us a Son is given; And the government will be upon His shoulder…. </a:t>
            </a:r>
          </a:p>
          <a:p>
            <a:pPr marL="396875" indent="-396875">
              <a:spcBef>
                <a:spcPts val="0"/>
              </a:spcBef>
              <a:spcAft>
                <a:spcPts val="1000"/>
              </a:spcAft>
              <a:defRPr/>
            </a:pPr>
            <a:r>
              <a:rPr lang="en-US" sz="3000" b="1" i="1" dirty="0">
                <a:solidFill>
                  <a:srgbClr val="00FFFF"/>
                </a:solidFill>
                <a:latin typeface="Times New Roman" pitchFamily="18" charset="0"/>
                <a:cs typeface="Times New Roman" pitchFamily="18" charset="0"/>
              </a:rPr>
              <a:t>7 </a:t>
            </a:r>
            <a:r>
              <a:rPr lang="en-US" sz="3000" b="1" dirty="0">
                <a:latin typeface="Times New Roman" pitchFamily="18" charset="0"/>
                <a:cs typeface="Times New Roman" pitchFamily="18" charset="0"/>
              </a:rPr>
              <a:t> Of the increase of His government and </a:t>
            </a:r>
            <a:r>
              <a:rPr lang="en-US" sz="3000" b="1" u="sng" dirty="0">
                <a:solidFill>
                  <a:srgbClr val="FFFF00"/>
                </a:solidFill>
                <a:latin typeface="Times New Roman" pitchFamily="18" charset="0"/>
                <a:cs typeface="Times New Roman" pitchFamily="18" charset="0"/>
              </a:rPr>
              <a:t>peace</a:t>
            </a:r>
            <a:r>
              <a:rPr lang="en-US" sz="3000" b="1" dirty="0">
                <a:solidFill>
                  <a:srgbClr val="FFFF00"/>
                </a:solidFill>
                <a:latin typeface="Times New Roman" pitchFamily="18" charset="0"/>
                <a:cs typeface="Times New Roman" pitchFamily="18" charset="0"/>
              </a:rPr>
              <a:t> </a:t>
            </a:r>
            <a:r>
              <a:rPr lang="en-US" sz="3000" b="1" i="1" dirty="0" smtClean="0">
                <a:solidFill>
                  <a:srgbClr val="00FFFF"/>
                </a:solidFill>
                <a:latin typeface="Times New Roman" pitchFamily="18" charset="0"/>
                <a:cs typeface="Times New Roman" pitchFamily="18" charset="0"/>
              </a:rPr>
              <a:t>[for all to see]</a:t>
            </a:r>
            <a:r>
              <a:rPr lang="en-US" sz="3000" b="1" dirty="0" smtClean="0">
                <a:solidFill>
                  <a:srgbClr val="FFFF00"/>
                </a:solidFill>
                <a:latin typeface="Times New Roman" pitchFamily="18" charset="0"/>
                <a:cs typeface="Times New Roman" pitchFamily="18" charset="0"/>
              </a:rPr>
              <a:t> there </a:t>
            </a:r>
            <a:r>
              <a:rPr lang="en-US" sz="3000" b="1" dirty="0">
                <a:solidFill>
                  <a:srgbClr val="FFFF00"/>
                </a:solidFill>
                <a:latin typeface="Times New Roman" pitchFamily="18" charset="0"/>
                <a:cs typeface="Times New Roman" pitchFamily="18" charset="0"/>
              </a:rPr>
              <a:t>will be no end</a:t>
            </a:r>
            <a:r>
              <a:rPr lang="en-US" sz="3000" b="1" dirty="0">
                <a:latin typeface="Times New Roman" pitchFamily="18" charset="0"/>
                <a:cs typeface="Times New Roman" pitchFamily="18" charset="0"/>
              </a:rPr>
              <a:t>, Upon the throne of David and over His kingdom, </a:t>
            </a:r>
            <a:r>
              <a:rPr lang="en-US" sz="3000" b="1" dirty="0">
                <a:solidFill>
                  <a:srgbClr val="FFFF00"/>
                </a:solidFill>
                <a:latin typeface="Times New Roman" pitchFamily="18" charset="0"/>
                <a:cs typeface="Times New Roman" pitchFamily="18" charset="0"/>
              </a:rPr>
              <a:t>To order it and establish it with judgment and </a:t>
            </a:r>
            <a:r>
              <a:rPr lang="en-US" sz="3000" b="1" u="sng" dirty="0">
                <a:solidFill>
                  <a:srgbClr val="FFFF00"/>
                </a:solidFill>
                <a:latin typeface="Times New Roman" pitchFamily="18" charset="0"/>
                <a:cs typeface="Times New Roman" pitchFamily="18" charset="0"/>
              </a:rPr>
              <a:t>justice</a:t>
            </a:r>
            <a:r>
              <a:rPr lang="en-US" sz="3000" b="1" dirty="0">
                <a:solidFill>
                  <a:srgbClr val="FFFF00"/>
                </a:solidFill>
                <a:latin typeface="Times New Roman" pitchFamily="18" charset="0"/>
                <a:cs typeface="Times New Roman" pitchFamily="18" charset="0"/>
              </a:rPr>
              <a:t> From that time forward, even forever</a:t>
            </a:r>
            <a:r>
              <a:rPr lang="en-US" sz="3000" b="1" dirty="0">
                <a:latin typeface="Times New Roman" pitchFamily="18" charset="0"/>
                <a:cs typeface="Times New Roman" pitchFamily="18" charset="0"/>
              </a:rPr>
              <a:t>. The zeal of the Lord of hosts will perform this. </a:t>
            </a:r>
          </a:p>
        </p:txBody>
      </p:sp>
      <p:sp>
        <p:nvSpPr>
          <p:cNvPr id="36868"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514350" indent="-514350" hangingPunct="0">
              <a:buFont typeface="Arial" charset="0"/>
              <a:buAutoNum type="arabicPeriod" startAt="7"/>
            </a:pPr>
            <a:r>
              <a:rPr lang="en-US" sz="3200" b="1" i="1">
                <a:solidFill>
                  <a:srgbClr val="FFFF00"/>
                </a:solidFill>
              </a:rPr>
              <a:t>There will be permanent world peace, perfect justice, and knowledge of the true God</a:t>
            </a:r>
            <a:endParaRPr lang="en-US" sz="3200" i="1">
              <a:solidFill>
                <a:srgbClr val="FFFF00"/>
              </a:solidFill>
            </a:endParaRPr>
          </a:p>
        </p:txBody>
      </p:sp>
      <p:sp>
        <p:nvSpPr>
          <p:cNvPr id="5" name="TextBox 4"/>
          <p:cNvSpPr txBox="1"/>
          <p:nvPr/>
        </p:nvSpPr>
        <p:spPr>
          <a:xfrm>
            <a:off x="838200" y="1270000"/>
            <a:ext cx="8001000" cy="5427663"/>
          </a:xfrm>
          <a:prstGeom prst="rect">
            <a:avLst/>
          </a:prstGeom>
          <a:noFill/>
        </p:spPr>
        <p:txBody>
          <a:bodyPr>
            <a:spAutoFit/>
          </a:bodyPr>
          <a:lstStyle/>
          <a:p>
            <a:pPr marL="579438" indent="-579438">
              <a:spcBef>
                <a:spcPts val="0"/>
              </a:spcBef>
              <a:spcAft>
                <a:spcPts val="1000"/>
              </a:spcAft>
              <a:defRPr/>
            </a:pPr>
            <a:r>
              <a:rPr lang="en-US" sz="3000" b="1" i="1" u="sng" dirty="0">
                <a:solidFill>
                  <a:srgbClr val="00FFFF"/>
                </a:solidFill>
                <a:latin typeface="Times New Roman" pitchFamily="18" charset="0"/>
                <a:cs typeface="Times New Roman" pitchFamily="18" charset="0"/>
              </a:rPr>
              <a:t>Jeremiah 31:33–34 (NKJV)</a:t>
            </a:r>
            <a:r>
              <a:rPr lang="en-US" sz="3000" b="1" dirty="0">
                <a:latin typeface="Times New Roman" pitchFamily="18" charset="0"/>
                <a:cs typeface="Times New Roman" pitchFamily="18" charset="0"/>
              </a:rPr>
              <a:t> </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33</a:t>
            </a:r>
            <a:r>
              <a:rPr lang="en-US" sz="3000" b="1" dirty="0">
                <a:latin typeface="Times New Roman" pitchFamily="18" charset="0"/>
                <a:cs typeface="Times New Roman" pitchFamily="18" charset="0"/>
              </a:rPr>
              <a:t>  But this is the covenant that I will make with the house of Israel after those days, says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a:t>
            </a:r>
          </a:p>
          <a:p>
            <a:pPr marL="579438" indent="-579438">
              <a:spcBef>
                <a:spcPts val="0"/>
              </a:spcBef>
              <a:spcAft>
                <a:spcPts val="1000"/>
              </a:spcAft>
              <a:defRPr/>
            </a:pPr>
            <a:r>
              <a:rPr lang="en-US" sz="3000" b="1" i="1" dirty="0">
                <a:solidFill>
                  <a:srgbClr val="00FFFF"/>
                </a:solidFill>
                <a:latin typeface="Times New Roman" pitchFamily="18" charset="0"/>
                <a:cs typeface="Times New Roman" pitchFamily="18" charset="0"/>
              </a:rPr>
              <a:t>34</a:t>
            </a:r>
            <a:r>
              <a:rPr lang="en-US" sz="3000" b="1" dirty="0">
                <a:latin typeface="Times New Roman" pitchFamily="18" charset="0"/>
                <a:cs typeface="Times New Roman" pitchFamily="18" charset="0"/>
              </a:rPr>
              <a:t>  No more shall every man teach his neighbor, and every man his brother, saying, ‘Know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a:t>
            </a:r>
            <a:r>
              <a:rPr lang="en-US" sz="3000" b="1" dirty="0">
                <a:solidFill>
                  <a:srgbClr val="FFFF00"/>
                </a:solidFill>
                <a:latin typeface="Times New Roman" pitchFamily="18" charset="0"/>
                <a:cs typeface="Times New Roman" pitchFamily="18" charset="0"/>
              </a:rPr>
              <a:t>for they </a:t>
            </a:r>
            <a:r>
              <a:rPr lang="en-US" sz="3000" b="1" u="sng" dirty="0">
                <a:solidFill>
                  <a:srgbClr val="FFFF00"/>
                </a:solidFill>
                <a:latin typeface="Times New Roman" pitchFamily="18" charset="0"/>
                <a:cs typeface="Times New Roman" pitchFamily="18" charset="0"/>
              </a:rPr>
              <a:t>all</a:t>
            </a:r>
            <a:r>
              <a:rPr lang="en-US" sz="3000" b="1" dirty="0">
                <a:solidFill>
                  <a:srgbClr val="FFFF00"/>
                </a:solidFill>
                <a:latin typeface="Times New Roman" pitchFamily="18" charset="0"/>
                <a:cs typeface="Times New Roman" pitchFamily="18" charset="0"/>
              </a:rPr>
              <a:t> shall know Me</a:t>
            </a:r>
            <a:r>
              <a:rPr lang="en-US" sz="3000" b="1" dirty="0">
                <a:latin typeface="Times New Roman" pitchFamily="18" charset="0"/>
                <a:cs typeface="Times New Roman" pitchFamily="18" charset="0"/>
              </a:rPr>
              <a:t>, from the least of them to the greatest of them, says the </a:t>
            </a:r>
            <a:r>
              <a:rPr lang="en-US" sz="3000" b="1" cap="small" dirty="0">
                <a:latin typeface="Times New Roman" pitchFamily="18" charset="0"/>
                <a:cs typeface="Times New Roman" pitchFamily="18" charset="0"/>
              </a:rPr>
              <a:t>Lord</a:t>
            </a:r>
            <a:r>
              <a:rPr lang="en-US" sz="3000" b="1" dirty="0">
                <a:latin typeface="Times New Roman" pitchFamily="18" charset="0"/>
                <a:cs typeface="Times New Roman" pitchFamily="18" charset="0"/>
              </a:rPr>
              <a:t>. For I will forgive their iniquity, and their sin I will remember no more.” </a:t>
            </a:r>
          </a:p>
        </p:txBody>
      </p:sp>
      <p:sp>
        <p:nvSpPr>
          <p:cNvPr id="3789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3"/>
          <p:cNvSpPr txBox="1">
            <a:spLocks noChangeArrowheads="1"/>
          </p:cNvSpPr>
          <p:nvPr/>
        </p:nvSpPr>
        <p:spPr bwMode="auto">
          <a:xfrm>
            <a:off x="6934200" y="6340475"/>
            <a:ext cx="2133600"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Pages 16-18</a:t>
            </a:r>
          </a:p>
        </p:txBody>
      </p:sp>
      <p:sp>
        <p:nvSpPr>
          <p:cNvPr id="38915"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7" name="Rectangle 6"/>
          <p:cNvSpPr>
            <a:spLocks noChangeArrowheads="1"/>
          </p:cNvSpPr>
          <p:nvPr/>
        </p:nvSpPr>
        <p:spPr bwMode="auto">
          <a:xfrm>
            <a:off x="304800" y="838200"/>
            <a:ext cx="8763000" cy="32778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defRPr/>
            </a:pPr>
            <a:r>
              <a:rPr lang="en-US" sz="3200" b="1" i="1" dirty="0"/>
              <a:t>Conditions during the “Millennial” KINGDOM Future:</a:t>
            </a:r>
            <a:r>
              <a:rPr lang="en-US" sz="3200" b="1" dirty="0"/>
              <a:t> </a:t>
            </a:r>
          </a:p>
          <a:p>
            <a:pPr marL="457200" indent="-457200">
              <a:spcBef>
                <a:spcPts val="1800"/>
              </a:spcBef>
              <a:buClr>
                <a:srgbClr val="00FFFF"/>
              </a:buClr>
              <a:buFont typeface="Arial" pitchFamily="34" charset="0"/>
              <a:buChar char="•"/>
              <a:defRPr/>
            </a:pPr>
            <a:r>
              <a:rPr lang="en-US" sz="3200" b="1" dirty="0"/>
              <a:t>Twenty-one conditions are identified that have a positive impact upon the world during the Millennial Reign of Christ</a:t>
            </a:r>
            <a:r>
              <a:rPr lang="en-US" sz="3200" b="1" dirty="0" smtClean="0"/>
              <a:t>….</a:t>
            </a:r>
            <a:r>
              <a:rPr lang="en-US" sz="3200" b="1" dirty="0"/>
              <a:t> </a:t>
            </a:r>
            <a:r>
              <a:rPr lang="en-US" sz="3200" b="1" i="1" dirty="0" smtClean="0">
                <a:solidFill>
                  <a:srgbClr val="00FFFF"/>
                </a:solidFill>
              </a:rPr>
              <a:t>[study these passages on your own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ChangeArrowheads="1"/>
          </p:cNvSpPr>
          <p:nvPr/>
        </p:nvSpPr>
        <p:spPr bwMode="auto">
          <a:xfrm>
            <a:off x="228600" y="0"/>
            <a:ext cx="86868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3000" b="1" dirty="0" smtClean="0">
                <a:solidFill>
                  <a:srgbClr val="00FFFF"/>
                </a:solidFill>
              </a:rPr>
              <a:t>“The Church in the KINGDOM Future” </a:t>
            </a:r>
          </a:p>
          <a:p>
            <a:pPr algn="ctr"/>
            <a:r>
              <a:rPr lang="en-US" sz="3000" b="1" dirty="0" smtClean="0">
                <a:solidFill>
                  <a:srgbClr val="00FFFF"/>
                </a:solidFill>
              </a:rPr>
              <a:t>How does the </a:t>
            </a:r>
            <a:r>
              <a:rPr lang="en-US" sz="3000" b="1" u="sng" dirty="0">
                <a:solidFill>
                  <a:srgbClr val="00FFFF"/>
                </a:solidFill>
              </a:rPr>
              <a:t>Gentile Church </a:t>
            </a:r>
            <a:r>
              <a:rPr lang="en-US" sz="3000" b="1" dirty="0" smtClean="0">
                <a:solidFill>
                  <a:srgbClr val="00FFFF"/>
                </a:solidFill>
              </a:rPr>
              <a:t>fit?</a:t>
            </a:r>
            <a:endParaRPr lang="en-US" sz="3000" dirty="0">
              <a:solidFill>
                <a:srgbClr val="00FFFF"/>
              </a:solidFill>
            </a:endParaRPr>
          </a:p>
        </p:txBody>
      </p:sp>
      <p:sp>
        <p:nvSpPr>
          <p:cNvPr id="3" name="Rectangle 2"/>
          <p:cNvSpPr>
            <a:spLocks noChangeArrowheads="1"/>
          </p:cNvSpPr>
          <p:nvPr/>
        </p:nvSpPr>
        <p:spPr bwMode="auto">
          <a:xfrm>
            <a:off x="304800" y="1050925"/>
            <a:ext cx="8686800" cy="2908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2800" b="1" dirty="0" smtClean="0"/>
              <a:t>Before the Gentile Church enters into “the KINGDOM Future,” it must be Raptured and taken to God’s mansions that have been prepared for them (John 14:2-3; Rom. 11:25).</a:t>
            </a:r>
          </a:p>
          <a:p>
            <a:pPr marL="457200" indent="-457200">
              <a:spcBef>
                <a:spcPts val="1800"/>
              </a:spcBef>
              <a:buClr>
                <a:srgbClr val="00FFFF"/>
              </a:buClr>
              <a:buFont typeface="Arial" charset="0"/>
              <a:buChar char="•"/>
            </a:pPr>
            <a:r>
              <a:rPr lang="en-US" sz="2800" b="1" dirty="0" smtClean="0"/>
              <a:t>After seven years, the Gentile Church then returns to earth to rule and reign with Jesus.</a:t>
            </a:r>
          </a:p>
        </p:txBody>
      </p:sp>
      <p:sp>
        <p:nvSpPr>
          <p:cNvPr id="3994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ChangeArrowheads="1"/>
          </p:cNvSpPr>
          <p:nvPr/>
        </p:nvSpPr>
        <p:spPr bwMode="auto">
          <a:xfrm>
            <a:off x="228600" y="0"/>
            <a:ext cx="86868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3000" b="1" dirty="0" smtClean="0">
                <a:solidFill>
                  <a:srgbClr val="00FFFF"/>
                </a:solidFill>
              </a:rPr>
              <a:t>“The Church in the KINGDOM Future” </a:t>
            </a:r>
          </a:p>
          <a:p>
            <a:pPr algn="ctr"/>
            <a:r>
              <a:rPr lang="en-US" sz="3000" b="1" dirty="0" smtClean="0">
                <a:solidFill>
                  <a:srgbClr val="00FFFF"/>
                </a:solidFill>
              </a:rPr>
              <a:t>How does the </a:t>
            </a:r>
            <a:r>
              <a:rPr lang="en-US" sz="3000" b="1" u="sng" dirty="0">
                <a:solidFill>
                  <a:srgbClr val="00FFFF"/>
                </a:solidFill>
              </a:rPr>
              <a:t>Gentile Church </a:t>
            </a:r>
            <a:r>
              <a:rPr lang="en-US" sz="3000" b="1" dirty="0" smtClean="0">
                <a:solidFill>
                  <a:srgbClr val="00FFFF"/>
                </a:solidFill>
              </a:rPr>
              <a:t>fit?</a:t>
            </a:r>
            <a:endParaRPr lang="en-US" sz="3000" dirty="0">
              <a:solidFill>
                <a:srgbClr val="00FFFF"/>
              </a:solidFill>
            </a:endParaRPr>
          </a:p>
        </p:txBody>
      </p:sp>
      <p:sp>
        <p:nvSpPr>
          <p:cNvPr id="3" name="Rectangle 2"/>
          <p:cNvSpPr>
            <a:spLocks noChangeArrowheads="1"/>
          </p:cNvSpPr>
          <p:nvPr/>
        </p:nvSpPr>
        <p:spPr bwMode="auto">
          <a:xfrm>
            <a:off x="304800" y="1050925"/>
            <a:ext cx="8686800" cy="24776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2800" b="1" dirty="0" smtClean="0"/>
              <a:t>After the seven year Tribulation, the role </a:t>
            </a:r>
            <a:r>
              <a:rPr lang="en-US" sz="2800" b="1" dirty="0"/>
              <a:t>of resurrected Church saints </a:t>
            </a:r>
            <a:r>
              <a:rPr lang="en-US" sz="2800" b="1" dirty="0" smtClean="0"/>
              <a:t>becomes administrative</a:t>
            </a:r>
            <a:r>
              <a:rPr lang="en-US" sz="2800" b="1" dirty="0"/>
              <a:t>. </a:t>
            </a:r>
          </a:p>
          <a:p>
            <a:pPr marL="457200" indent="-457200">
              <a:spcBef>
                <a:spcPts val="1800"/>
              </a:spcBef>
              <a:buClr>
                <a:srgbClr val="00FFFF"/>
              </a:buClr>
              <a:buFont typeface="Arial" charset="0"/>
              <a:buChar char="•"/>
            </a:pPr>
            <a:r>
              <a:rPr lang="en-US" sz="2800" b="1" dirty="0" smtClean="0">
                <a:solidFill>
                  <a:srgbClr val="FFFF00"/>
                </a:solidFill>
              </a:rPr>
              <a:t>The Church’s </a:t>
            </a:r>
            <a:r>
              <a:rPr lang="en-US" sz="2800" b="1" dirty="0">
                <a:solidFill>
                  <a:srgbClr val="FFFF00"/>
                </a:solidFill>
              </a:rPr>
              <a:t>residence will be the New Jerusalem (Rev. 3:12; 21:2; John 14:1-3</a:t>
            </a:r>
            <a:r>
              <a:rPr lang="en-US" sz="2800" b="1" dirty="0" smtClean="0">
                <a:solidFill>
                  <a:srgbClr val="FFFF00"/>
                </a:solidFill>
              </a:rPr>
              <a:t>), which becomes their </a:t>
            </a:r>
            <a:r>
              <a:rPr lang="en-US" sz="2800" b="1" dirty="0" err="1" smtClean="0">
                <a:solidFill>
                  <a:srgbClr val="FFFF00"/>
                </a:solidFill>
              </a:rPr>
              <a:t>homebase</a:t>
            </a:r>
            <a:r>
              <a:rPr lang="en-US" sz="2800" b="1" dirty="0" smtClean="0">
                <a:solidFill>
                  <a:srgbClr val="FFFF00"/>
                </a:solidFill>
              </a:rPr>
              <a:t> of operations. </a:t>
            </a:r>
            <a:endParaRPr lang="en-US" sz="2800" b="1" dirty="0">
              <a:solidFill>
                <a:srgbClr val="FFFF00"/>
              </a:solidFill>
            </a:endParaRPr>
          </a:p>
        </p:txBody>
      </p:sp>
      <p:sp>
        <p:nvSpPr>
          <p:cNvPr id="3994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Tree>
    <p:extLst>
      <p:ext uri="{BB962C8B-B14F-4D97-AF65-F5344CB8AC3E}">
        <p14:creationId xmlns:p14="http://schemas.microsoft.com/office/powerpoint/2010/main" xmlns="" val="170436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5123"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6" name="Rectangle 5"/>
          <p:cNvSpPr/>
          <p:nvPr/>
        </p:nvSpPr>
        <p:spPr>
          <a:xfrm>
            <a:off x="228600" y="685800"/>
            <a:ext cx="8763000" cy="554038"/>
          </a:xfrm>
          <a:prstGeom prst="rect">
            <a:avLst/>
          </a:prstGeom>
        </p:spPr>
        <p:txBody>
          <a:bodyPr>
            <a:spAutoFit/>
          </a:bodyPr>
          <a:lstStyle/>
          <a:p>
            <a:pPr eaLnBrk="0" hangingPunct="0">
              <a:spcBef>
                <a:spcPts val="1200"/>
              </a:spcBef>
              <a:buClr>
                <a:srgbClr val="00FFFF"/>
              </a:buClr>
              <a:defRPr/>
            </a:pPr>
            <a:r>
              <a:rPr lang="en-US" sz="3000" b="1" i="1" dirty="0">
                <a:solidFill>
                  <a:srgbClr val="FFFF00"/>
                </a:solidFill>
                <a:cs typeface="+mn-cs"/>
              </a:rPr>
              <a:t>Restoration</a:t>
            </a:r>
            <a:r>
              <a:rPr lang="en-US" sz="3000" b="1" dirty="0">
                <a:solidFill>
                  <a:srgbClr val="FFFF00"/>
                </a:solidFill>
                <a:cs typeface="+mn-cs"/>
              </a:rPr>
              <a:t> is clearly addressed in Acts 3:17-21:</a:t>
            </a:r>
          </a:p>
        </p:txBody>
      </p:sp>
      <p:sp>
        <p:nvSpPr>
          <p:cNvPr id="5" name="TextBox 4"/>
          <p:cNvSpPr txBox="1"/>
          <p:nvPr/>
        </p:nvSpPr>
        <p:spPr>
          <a:xfrm>
            <a:off x="228600" y="1219200"/>
            <a:ext cx="8763000" cy="4065588"/>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Acts 3:17–21 (NKJV)</a:t>
            </a:r>
            <a:r>
              <a:rPr lang="en-US" sz="3000" b="1" dirty="0">
                <a:latin typeface="Times New Roman" pitchFamily="18" charset="0"/>
                <a:cs typeface="Times New Roman" pitchFamily="18" charset="0"/>
              </a:rPr>
              <a:t>  </a:t>
            </a:r>
          </a:p>
          <a:p>
            <a:pPr marL="625475" indent="-625475">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17</a:t>
            </a:r>
            <a:r>
              <a:rPr lang="en-US" sz="3000" b="1" dirty="0">
                <a:latin typeface="Times New Roman" pitchFamily="18" charset="0"/>
                <a:cs typeface="Times New Roman" pitchFamily="18" charset="0"/>
              </a:rPr>
              <a:t>  “Yet now, </a:t>
            </a:r>
            <a:r>
              <a:rPr lang="en-US" sz="3000" b="1" dirty="0">
                <a:solidFill>
                  <a:srgbClr val="FFFF00"/>
                </a:solidFill>
                <a:latin typeface="Times New Roman" pitchFamily="18" charset="0"/>
                <a:cs typeface="Times New Roman" pitchFamily="18" charset="0"/>
              </a:rPr>
              <a:t>brethren</a:t>
            </a:r>
            <a:r>
              <a:rPr lang="en-US" sz="3000" b="1" dirty="0">
                <a:latin typeface="Times New Roman" pitchFamily="18" charset="0"/>
                <a:cs typeface="Times New Roman" pitchFamily="18" charset="0"/>
              </a:rPr>
              <a:t> </a:t>
            </a:r>
            <a:r>
              <a:rPr lang="en-US" sz="3000" b="1" i="1" dirty="0">
                <a:solidFill>
                  <a:srgbClr val="00FFFF"/>
                </a:solidFill>
                <a:latin typeface="Times New Roman" pitchFamily="18" charset="0"/>
                <a:cs typeface="Times New Roman" pitchFamily="18" charset="0"/>
              </a:rPr>
              <a:t>[Israel]</a:t>
            </a:r>
            <a:r>
              <a:rPr lang="en-US" sz="3000" b="1" dirty="0">
                <a:latin typeface="Times New Roman" pitchFamily="18" charset="0"/>
                <a:cs typeface="Times New Roman" pitchFamily="18" charset="0"/>
              </a:rPr>
              <a:t>, I know that you did it </a:t>
            </a:r>
            <a:r>
              <a:rPr lang="en-US" sz="3000" b="1" i="1" dirty="0">
                <a:solidFill>
                  <a:srgbClr val="00FFFF"/>
                </a:solidFill>
                <a:latin typeface="Times New Roman" pitchFamily="18" charset="0"/>
                <a:cs typeface="Times New Roman" pitchFamily="18" charset="0"/>
              </a:rPr>
              <a:t>[crucified Jesus] </a:t>
            </a:r>
            <a:r>
              <a:rPr lang="en-US" sz="3000" b="1" dirty="0">
                <a:latin typeface="Times New Roman" pitchFamily="18" charset="0"/>
                <a:cs typeface="Times New Roman" pitchFamily="18" charset="0"/>
              </a:rPr>
              <a:t>in ignorance, as did also your rulers. </a:t>
            </a:r>
          </a:p>
          <a:p>
            <a:pPr marL="625475" indent="-625475">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18   </a:t>
            </a:r>
            <a:r>
              <a:rPr lang="en-US" sz="3000" b="1" dirty="0">
                <a:latin typeface="Times New Roman" pitchFamily="18" charset="0"/>
                <a:cs typeface="Times New Roman" pitchFamily="18" charset="0"/>
              </a:rPr>
              <a:t>But those things which God foretold by the mouth of all His prophets, that the Christ would suffer, He has thus fulfilled.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hangingPunct="0"/>
            <a:r>
              <a:rPr lang="en-US" sz="3200" b="1">
                <a:solidFill>
                  <a:srgbClr val="FFFF00"/>
                </a:solidFill>
              </a:rPr>
              <a:t>Church’s residence will be the New Jerusalem</a:t>
            </a:r>
            <a:endParaRPr lang="en-US" sz="3200" i="1">
              <a:solidFill>
                <a:srgbClr val="FFFF00"/>
              </a:solidFill>
            </a:endParaRPr>
          </a:p>
        </p:txBody>
      </p:sp>
      <p:sp>
        <p:nvSpPr>
          <p:cNvPr id="40963"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
        <p:nvSpPr>
          <p:cNvPr id="6" name="TextBox 5"/>
          <p:cNvSpPr txBox="1"/>
          <p:nvPr/>
        </p:nvSpPr>
        <p:spPr>
          <a:xfrm>
            <a:off x="457200" y="706438"/>
            <a:ext cx="8534400" cy="2066925"/>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Revelation 3:12 (NKJV)</a:t>
            </a:r>
          </a:p>
          <a:p>
            <a:pPr marL="625475" indent="-625475">
              <a:spcBef>
                <a:spcPts val="0"/>
              </a:spcBef>
              <a:spcAft>
                <a:spcPts val="1000"/>
              </a:spcAft>
              <a:defRPr/>
            </a:pPr>
            <a:r>
              <a:rPr lang="en-US" sz="3000" b="1" i="1" dirty="0">
                <a:solidFill>
                  <a:srgbClr val="00FFFF"/>
                </a:solidFill>
                <a:latin typeface="Times New Roman" pitchFamily="18" charset="0"/>
                <a:cs typeface="Times New Roman" pitchFamily="18" charset="0"/>
              </a:rPr>
              <a:t>12</a:t>
            </a:r>
            <a:r>
              <a:rPr lang="en-US" sz="3000" b="1" dirty="0">
                <a:latin typeface="Times New Roman" pitchFamily="18" charset="0"/>
                <a:cs typeface="Times New Roman" pitchFamily="18" charset="0"/>
              </a:rPr>
              <a:t>  He who overcomes…,  …I will write on him… the name of the city of My God, </a:t>
            </a:r>
            <a:r>
              <a:rPr lang="en-US" sz="3000" b="1" dirty="0">
                <a:solidFill>
                  <a:srgbClr val="FFFF00"/>
                </a:solidFill>
                <a:latin typeface="Times New Roman" pitchFamily="18" charset="0"/>
                <a:cs typeface="Times New Roman" pitchFamily="18" charset="0"/>
              </a:rPr>
              <a:t>the New Jerusalem, which comes down out of heaven….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hangingPunct="0"/>
            <a:r>
              <a:rPr lang="en-US" sz="3200" b="1">
                <a:solidFill>
                  <a:srgbClr val="FFFF00"/>
                </a:solidFill>
              </a:rPr>
              <a:t>Church’s residence will be the New Jerusalem</a:t>
            </a:r>
            <a:endParaRPr lang="en-US" sz="3200" i="1">
              <a:solidFill>
                <a:srgbClr val="FFFF00"/>
              </a:solidFill>
            </a:endParaRPr>
          </a:p>
        </p:txBody>
      </p:sp>
      <p:sp>
        <p:nvSpPr>
          <p:cNvPr id="41987"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
        <p:nvSpPr>
          <p:cNvPr id="5" name="TextBox 4"/>
          <p:cNvSpPr txBox="1"/>
          <p:nvPr/>
        </p:nvSpPr>
        <p:spPr>
          <a:xfrm>
            <a:off x="457200" y="660400"/>
            <a:ext cx="8534400" cy="4597400"/>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John 14:2–3 (NKJV) </a:t>
            </a:r>
          </a:p>
          <a:p>
            <a:pPr marL="457200" indent="-4572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 </a:t>
            </a:r>
            <a:r>
              <a:rPr lang="en-US" sz="3000" b="1" dirty="0">
                <a:latin typeface="Times New Roman" pitchFamily="18" charset="0"/>
                <a:cs typeface="Times New Roman" pitchFamily="18" charset="0"/>
              </a:rPr>
              <a:t>  In My Father’s house are many mansions </a:t>
            </a:r>
            <a:r>
              <a:rPr lang="en-US" sz="3000" b="1" i="1" dirty="0">
                <a:solidFill>
                  <a:srgbClr val="00FFFF"/>
                </a:solidFill>
                <a:latin typeface="Times New Roman" pitchFamily="18" charset="0"/>
                <a:cs typeface="Times New Roman" pitchFamily="18" charset="0"/>
              </a:rPr>
              <a:t>[the New Jerusalem?]</a:t>
            </a:r>
            <a:r>
              <a:rPr lang="en-US" sz="3000" b="1" dirty="0">
                <a:latin typeface="Times New Roman" pitchFamily="18" charset="0"/>
                <a:cs typeface="Times New Roman" pitchFamily="18" charset="0"/>
              </a:rPr>
              <a:t>; if it were not so, I would have told you. I go to prepare a place for you. </a:t>
            </a:r>
          </a:p>
          <a:p>
            <a:pPr marL="457200" indent="-4572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3 </a:t>
            </a:r>
            <a:r>
              <a:rPr lang="en-US" sz="3000" b="1" dirty="0">
                <a:latin typeface="Times New Roman" pitchFamily="18" charset="0"/>
                <a:cs typeface="Times New Roman" pitchFamily="18" charset="0"/>
              </a:rPr>
              <a:t>  And if I go and prepare a place for you, I will come again and receive you to Myself; that where I am, there you may be also </a:t>
            </a:r>
            <a:r>
              <a:rPr lang="en-US" sz="3000" b="1" i="1" dirty="0">
                <a:solidFill>
                  <a:srgbClr val="00FFFF"/>
                </a:solidFill>
                <a:latin typeface="Times New Roman" pitchFamily="18" charset="0"/>
                <a:cs typeface="Times New Roman" pitchFamily="18" charset="0"/>
              </a:rPr>
              <a:t>[in the New Jerusalem?]</a:t>
            </a:r>
            <a:r>
              <a:rPr lang="en-US" sz="3000" b="1" dirty="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hangingPunct="0"/>
            <a:r>
              <a:rPr lang="en-US" sz="3200" b="1">
                <a:solidFill>
                  <a:srgbClr val="FFFF00"/>
                </a:solidFill>
              </a:rPr>
              <a:t>Church’s residence will be the New Jerusalem</a:t>
            </a:r>
            <a:endParaRPr lang="en-US" sz="3200" i="1">
              <a:solidFill>
                <a:srgbClr val="FFFF00"/>
              </a:solidFill>
            </a:endParaRPr>
          </a:p>
        </p:txBody>
      </p:sp>
      <p:sp>
        <p:nvSpPr>
          <p:cNvPr id="43011"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
        <p:nvSpPr>
          <p:cNvPr id="43012" name="TextBox 5"/>
          <p:cNvSpPr txBox="1">
            <a:spLocks noChangeArrowheads="1"/>
          </p:cNvSpPr>
          <p:nvPr/>
        </p:nvSpPr>
        <p:spPr bwMode="auto">
          <a:xfrm>
            <a:off x="457200" y="706438"/>
            <a:ext cx="8534400" cy="2066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625475" indent="-625475"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Aft>
                <a:spcPts val="1000"/>
              </a:spcAft>
            </a:pPr>
            <a:r>
              <a:rPr lang="en-US" sz="3000" b="1" i="1" u="sng">
                <a:solidFill>
                  <a:srgbClr val="00FFFF"/>
                </a:solidFill>
                <a:latin typeface="Times New Roman" pitchFamily="18" charset="0"/>
                <a:cs typeface="Times New Roman" pitchFamily="18" charset="0"/>
              </a:rPr>
              <a:t>Revelation 21:2 (NKJV) </a:t>
            </a:r>
          </a:p>
          <a:p>
            <a:pPr eaLnBrk="1" hangingPunct="1">
              <a:spcAft>
                <a:spcPts val="1000"/>
              </a:spcAft>
            </a:pPr>
            <a:r>
              <a:rPr lang="en-US" sz="3000" b="1" i="1">
                <a:solidFill>
                  <a:srgbClr val="00FFFF"/>
                </a:solidFill>
                <a:latin typeface="Times New Roman" pitchFamily="18" charset="0"/>
                <a:cs typeface="Times New Roman" pitchFamily="18" charset="0"/>
              </a:rPr>
              <a:t>  2  </a:t>
            </a:r>
            <a:r>
              <a:rPr lang="en-US" sz="3000" b="1">
                <a:latin typeface="Times New Roman" pitchFamily="18" charset="0"/>
                <a:cs typeface="Times New Roman" pitchFamily="18" charset="0"/>
              </a:rPr>
              <a:t>Then I, John, saw the holy city, New Jerusalem, coming down out of heaven from God, prepared as a bride adorned for her husband.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ChangeArrowheads="1"/>
          </p:cNvSpPr>
          <p:nvPr/>
        </p:nvSpPr>
        <p:spPr bwMode="auto">
          <a:xfrm>
            <a:off x="228600" y="0"/>
            <a:ext cx="86868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3000" b="1">
                <a:solidFill>
                  <a:srgbClr val="00FFFF"/>
                </a:solidFill>
              </a:rPr>
              <a:t>How the </a:t>
            </a:r>
            <a:r>
              <a:rPr lang="en-US" sz="3000" b="1" u="sng">
                <a:solidFill>
                  <a:srgbClr val="00FFFF"/>
                </a:solidFill>
              </a:rPr>
              <a:t>Gentile Church </a:t>
            </a:r>
            <a:r>
              <a:rPr lang="en-US" sz="3000" b="1">
                <a:solidFill>
                  <a:srgbClr val="00FFFF"/>
                </a:solidFill>
              </a:rPr>
              <a:t>fits into                                      “The KINGDOM Future?”</a:t>
            </a:r>
            <a:endParaRPr lang="en-US" sz="3000">
              <a:solidFill>
                <a:srgbClr val="00FFFF"/>
              </a:solidFill>
            </a:endParaRPr>
          </a:p>
        </p:txBody>
      </p:sp>
      <p:sp>
        <p:nvSpPr>
          <p:cNvPr id="3" name="Rectangle 2"/>
          <p:cNvSpPr>
            <a:spLocks noChangeArrowheads="1"/>
          </p:cNvSpPr>
          <p:nvPr/>
        </p:nvSpPr>
        <p:spPr bwMode="auto">
          <a:xfrm>
            <a:off x="304800" y="914400"/>
            <a:ext cx="8686800" cy="2708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2800" b="1" dirty="0"/>
              <a:t>Role of resurrected Church saints is administrative. </a:t>
            </a:r>
          </a:p>
          <a:p>
            <a:pPr marL="457200" indent="-457200">
              <a:spcBef>
                <a:spcPts val="1800"/>
              </a:spcBef>
              <a:buClr>
                <a:srgbClr val="00FFFF"/>
              </a:buClr>
              <a:buFont typeface="Arial" charset="0"/>
              <a:buChar char="•"/>
            </a:pPr>
            <a:r>
              <a:rPr lang="en-US" sz="2800" b="1" dirty="0"/>
              <a:t>Church’s residence will be the New Jerusalem (Rev. 3:12; 21:2; John 14:1-3) </a:t>
            </a:r>
          </a:p>
          <a:p>
            <a:pPr marL="457200" indent="-457200">
              <a:spcBef>
                <a:spcPts val="1800"/>
              </a:spcBef>
              <a:buClr>
                <a:srgbClr val="00FFFF"/>
              </a:buClr>
              <a:buFont typeface="Arial" charset="0"/>
              <a:buChar char="•"/>
            </a:pPr>
            <a:r>
              <a:rPr lang="en-US" sz="2800" b="1" dirty="0">
                <a:solidFill>
                  <a:srgbClr val="FFFF00"/>
                </a:solidFill>
              </a:rPr>
              <a:t>The Gentile Church will rule and reign with Jesus in a different capacity than will the Jews of Israel. </a:t>
            </a:r>
          </a:p>
        </p:txBody>
      </p:sp>
      <p:sp>
        <p:nvSpPr>
          <p:cNvPr id="4403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p:cNvSpPr>
          <p:nvPr/>
        </p:nvSpPr>
        <p:spPr bwMode="auto">
          <a:xfrm>
            <a:off x="228600" y="0"/>
            <a:ext cx="86868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3000" b="1">
                <a:solidFill>
                  <a:srgbClr val="00FFFF"/>
                </a:solidFill>
              </a:rPr>
              <a:t>How the </a:t>
            </a:r>
            <a:r>
              <a:rPr lang="en-US" sz="3000" b="1" u="sng">
                <a:solidFill>
                  <a:srgbClr val="00FFFF"/>
                </a:solidFill>
              </a:rPr>
              <a:t>Gentile Church </a:t>
            </a:r>
            <a:r>
              <a:rPr lang="en-US" sz="3000" b="1">
                <a:solidFill>
                  <a:srgbClr val="00FFFF"/>
                </a:solidFill>
              </a:rPr>
              <a:t>fits into                                      “The KINGDOM Future?”</a:t>
            </a:r>
            <a:endParaRPr lang="en-US" sz="3000">
              <a:solidFill>
                <a:srgbClr val="00FFFF"/>
              </a:solidFill>
            </a:endParaRPr>
          </a:p>
        </p:txBody>
      </p:sp>
      <p:sp>
        <p:nvSpPr>
          <p:cNvPr id="3" name="Rectangle 2"/>
          <p:cNvSpPr>
            <a:spLocks noChangeArrowheads="1"/>
          </p:cNvSpPr>
          <p:nvPr/>
        </p:nvSpPr>
        <p:spPr bwMode="auto">
          <a:xfrm>
            <a:off x="304800" y="914400"/>
            <a:ext cx="8686800" cy="3800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2800" b="1" dirty="0"/>
              <a:t>Role of resurrected Church saints is administrative. </a:t>
            </a:r>
          </a:p>
          <a:p>
            <a:pPr marL="457200" indent="-457200">
              <a:spcBef>
                <a:spcPts val="1800"/>
              </a:spcBef>
              <a:buClr>
                <a:srgbClr val="00FFFF"/>
              </a:buClr>
              <a:buFont typeface="Arial" charset="0"/>
              <a:buChar char="•"/>
            </a:pPr>
            <a:r>
              <a:rPr lang="en-US" sz="2800" b="1" dirty="0"/>
              <a:t>Church’s residence will be the New Jerusalem (Rev. 3:12; 21:2; John 14:1-3) </a:t>
            </a:r>
          </a:p>
          <a:p>
            <a:pPr marL="457200" indent="-457200">
              <a:spcBef>
                <a:spcPts val="1800"/>
              </a:spcBef>
              <a:buClr>
                <a:srgbClr val="00FFFF"/>
              </a:buClr>
              <a:buFont typeface="Arial" charset="0"/>
              <a:buChar char="•"/>
            </a:pPr>
            <a:r>
              <a:rPr lang="en-US" sz="2800" b="1" dirty="0"/>
              <a:t>The Gentile Church will rule and reign with Jesus in a different capacity than will the Jews of Israel. </a:t>
            </a:r>
          </a:p>
          <a:p>
            <a:pPr marL="457200" indent="-457200">
              <a:spcBef>
                <a:spcPts val="1800"/>
              </a:spcBef>
              <a:buClr>
                <a:srgbClr val="00FFFF"/>
              </a:buClr>
              <a:buFont typeface="Arial" charset="0"/>
              <a:buChar char="•"/>
            </a:pPr>
            <a:r>
              <a:rPr lang="en-US" sz="2800" b="1" dirty="0">
                <a:solidFill>
                  <a:srgbClr val="FFFF00"/>
                </a:solidFill>
              </a:rPr>
              <a:t>Gentile Church saints will be responsible for ruling over the Gentile nations (Rev 2:26; </a:t>
            </a:r>
            <a:r>
              <a:rPr lang="en-US" sz="2800" b="1" dirty="0" err="1">
                <a:solidFill>
                  <a:srgbClr val="FFFF00"/>
                </a:solidFill>
              </a:rPr>
              <a:t>Lk</a:t>
            </a:r>
            <a:r>
              <a:rPr lang="en-US" sz="2800" b="1" dirty="0">
                <a:solidFill>
                  <a:srgbClr val="FFFF00"/>
                </a:solidFill>
              </a:rPr>
              <a:t> 19:15-19)</a:t>
            </a:r>
            <a:endParaRPr lang="en-US" sz="2800" dirty="0">
              <a:solidFill>
                <a:srgbClr val="FFFF00"/>
              </a:solidFill>
            </a:endParaRPr>
          </a:p>
        </p:txBody>
      </p:sp>
      <p:sp>
        <p:nvSpPr>
          <p:cNvPr id="4506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50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hangingPunct="0"/>
            <a:r>
              <a:rPr lang="en-US" sz="3200" b="1" dirty="0">
                <a:solidFill>
                  <a:srgbClr val="FFFF00"/>
                </a:solidFill>
              </a:rPr>
              <a:t>Gentile Church to rule over the </a:t>
            </a:r>
            <a:r>
              <a:rPr lang="en-US" sz="3200" b="1" dirty="0" smtClean="0">
                <a:solidFill>
                  <a:srgbClr val="FFFF00"/>
                </a:solidFill>
              </a:rPr>
              <a:t>Gentile nations</a:t>
            </a:r>
            <a:r>
              <a:rPr lang="en-US" sz="3200" b="1" dirty="0">
                <a:solidFill>
                  <a:srgbClr val="FFFF00"/>
                </a:solidFill>
              </a:rPr>
              <a:t>:</a:t>
            </a:r>
            <a:endParaRPr lang="en-US" sz="3200" i="1" dirty="0">
              <a:solidFill>
                <a:srgbClr val="FFFF00"/>
              </a:solidFill>
            </a:endParaRPr>
          </a:p>
        </p:txBody>
      </p:sp>
      <p:sp>
        <p:nvSpPr>
          <p:cNvPr id="46083"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
        <p:nvSpPr>
          <p:cNvPr id="46084" name="TextBox 4"/>
          <p:cNvSpPr txBox="1">
            <a:spLocks noChangeArrowheads="1"/>
          </p:cNvSpPr>
          <p:nvPr/>
        </p:nvSpPr>
        <p:spPr bwMode="auto">
          <a:xfrm>
            <a:off x="457200" y="685800"/>
            <a:ext cx="8458200" cy="1684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lnSpc>
                <a:spcPct val="115000"/>
              </a:lnSpc>
              <a:spcAft>
                <a:spcPts val="1000"/>
              </a:spcAft>
            </a:pPr>
            <a:r>
              <a:rPr lang="en-US" sz="3000" b="1" i="1" u="sng">
                <a:solidFill>
                  <a:srgbClr val="00FFFF"/>
                </a:solidFill>
                <a:latin typeface="Times New Roman" pitchFamily="18" charset="0"/>
                <a:cs typeface="Times New Roman" pitchFamily="18" charset="0"/>
              </a:rPr>
              <a:t>Revelation 2:26 (NKJV)</a:t>
            </a:r>
            <a:r>
              <a:rPr lang="en-US" sz="3000" b="1">
                <a:latin typeface="Times New Roman" pitchFamily="18" charset="0"/>
                <a:cs typeface="Times New Roman" pitchFamily="18" charset="0"/>
              </a:rPr>
              <a:t>   And </a:t>
            </a:r>
            <a:r>
              <a:rPr lang="en-US" sz="3000" b="1">
                <a:solidFill>
                  <a:srgbClr val="FFFF00"/>
                </a:solidFill>
                <a:latin typeface="Times New Roman" pitchFamily="18" charset="0"/>
                <a:cs typeface="Times New Roman" pitchFamily="18" charset="0"/>
              </a:rPr>
              <a:t>he who </a:t>
            </a:r>
            <a:r>
              <a:rPr lang="en-US" sz="3000" b="1" u="sng">
                <a:solidFill>
                  <a:srgbClr val="FFFF00"/>
                </a:solidFill>
                <a:latin typeface="Times New Roman" pitchFamily="18" charset="0"/>
                <a:cs typeface="Times New Roman" pitchFamily="18" charset="0"/>
              </a:rPr>
              <a:t>overcomes</a:t>
            </a:r>
            <a:r>
              <a:rPr lang="en-US" sz="3000" b="1">
                <a:latin typeface="Times New Roman" pitchFamily="18" charset="0"/>
                <a:cs typeface="Times New Roman" pitchFamily="18" charset="0"/>
              </a:rPr>
              <a:t>, and keeps My works until the end, to him </a:t>
            </a:r>
            <a:r>
              <a:rPr lang="en-US" sz="3000" b="1">
                <a:solidFill>
                  <a:srgbClr val="FFFF00"/>
                </a:solidFill>
                <a:latin typeface="Times New Roman" pitchFamily="18" charset="0"/>
                <a:cs typeface="Times New Roman" pitchFamily="18" charset="0"/>
              </a:rPr>
              <a:t>I will give power over the nations</a:t>
            </a:r>
            <a:r>
              <a:rPr lang="en-US" sz="3000" b="1">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hangingPunct="0"/>
            <a:r>
              <a:rPr lang="en-US" sz="3200" b="1" dirty="0">
                <a:solidFill>
                  <a:srgbClr val="FFFF00"/>
                </a:solidFill>
              </a:rPr>
              <a:t>Gentile Church to rule over the </a:t>
            </a:r>
            <a:r>
              <a:rPr lang="en-US" sz="3200" b="1" dirty="0" smtClean="0">
                <a:solidFill>
                  <a:srgbClr val="FFFF00"/>
                </a:solidFill>
              </a:rPr>
              <a:t>Gentile nations</a:t>
            </a:r>
            <a:r>
              <a:rPr lang="en-US" sz="3200" b="1" dirty="0">
                <a:solidFill>
                  <a:srgbClr val="FFFF00"/>
                </a:solidFill>
              </a:rPr>
              <a:t>:</a:t>
            </a:r>
            <a:endParaRPr lang="en-US" sz="3200" i="1" dirty="0">
              <a:solidFill>
                <a:srgbClr val="FFFF00"/>
              </a:solidFill>
            </a:endParaRPr>
          </a:p>
        </p:txBody>
      </p:sp>
      <p:sp>
        <p:nvSpPr>
          <p:cNvPr id="47107"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
        <p:nvSpPr>
          <p:cNvPr id="47108" name="TextBox 5"/>
          <p:cNvSpPr txBox="1">
            <a:spLocks noChangeArrowheads="1"/>
          </p:cNvSpPr>
          <p:nvPr/>
        </p:nvSpPr>
        <p:spPr bwMode="auto">
          <a:xfrm>
            <a:off x="457200" y="666750"/>
            <a:ext cx="8534400" cy="2990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Aft>
                <a:spcPts val="1000"/>
              </a:spcAft>
            </a:pPr>
            <a:r>
              <a:rPr lang="en-US" sz="3000" b="1" i="1" u="sng" dirty="0">
                <a:solidFill>
                  <a:srgbClr val="00FFFF"/>
                </a:solidFill>
                <a:latin typeface="Times New Roman" pitchFamily="18" charset="0"/>
                <a:cs typeface="Times New Roman" pitchFamily="18" charset="0"/>
              </a:rPr>
              <a:t>Luke 19:15–19 (NKJV)</a:t>
            </a:r>
            <a:r>
              <a:rPr lang="en-US" sz="3000" b="1" dirty="0">
                <a:latin typeface="Times New Roman" pitchFamily="18" charset="0"/>
                <a:cs typeface="Times New Roman" pitchFamily="18" charset="0"/>
              </a:rPr>
              <a:t> </a:t>
            </a:r>
            <a:endParaRPr lang="en-US" sz="3000" b="1" dirty="0" smtClean="0">
              <a:latin typeface="Times New Roman" pitchFamily="18" charset="0"/>
              <a:cs typeface="Times New Roman" pitchFamily="18" charset="0"/>
            </a:endParaRPr>
          </a:p>
          <a:p>
            <a:pPr marL="571500" indent="-571500" eaLnBrk="1" hangingPunct="1">
              <a:spcAft>
                <a:spcPts val="1000"/>
              </a:spcAft>
            </a:pPr>
            <a:r>
              <a:rPr lang="en-US" sz="3000" b="1" i="1" dirty="0" smtClean="0">
                <a:solidFill>
                  <a:srgbClr val="00FFFF"/>
                </a:solidFill>
                <a:latin typeface="Times New Roman" pitchFamily="18" charset="0"/>
                <a:cs typeface="Times New Roman" pitchFamily="18" charset="0"/>
              </a:rPr>
              <a:t>15 </a:t>
            </a:r>
            <a:r>
              <a:rPr lang="en-US" sz="3000" b="1" dirty="0">
                <a:latin typeface="Times New Roman" pitchFamily="18" charset="0"/>
                <a:cs typeface="Times New Roman" pitchFamily="18" charset="0"/>
              </a:rPr>
              <a:t>“And so it was that when he returned, having received the kingdom, he then commanded these servants, to whom he had given the money, to be called to him, that he might know how much every man had gained by trading. </a:t>
            </a:r>
            <a:endParaRPr lang="en-US" sz="3000" b="1"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762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hangingPunct="0"/>
            <a:r>
              <a:rPr lang="en-US" sz="3200" b="1" dirty="0">
                <a:solidFill>
                  <a:srgbClr val="FFFF00"/>
                </a:solidFill>
              </a:rPr>
              <a:t>Gentile Church to rule over the </a:t>
            </a:r>
            <a:r>
              <a:rPr lang="en-US" sz="3200" b="1" dirty="0" smtClean="0">
                <a:solidFill>
                  <a:srgbClr val="FFFF00"/>
                </a:solidFill>
              </a:rPr>
              <a:t>Gentile nations</a:t>
            </a:r>
            <a:r>
              <a:rPr lang="en-US" sz="3200" b="1" dirty="0">
                <a:solidFill>
                  <a:srgbClr val="FFFF00"/>
                </a:solidFill>
              </a:rPr>
              <a:t>:</a:t>
            </a:r>
            <a:endParaRPr lang="en-US" sz="3200" i="1" dirty="0">
              <a:solidFill>
                <a:srgbClr val="FFFF00"/>
              </a:solidFill>
            </a:endParaRPr>
          </a:p>
        </p:txBody>
      </p:sp>
      <p:sp>
        <p:nvSpPr>
          <p:cNvPr id="47107"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
        <p:nvSpPr>
          <p:cNvPr id="47108" name="TextBox 5"/>
          <p:cNvSpPr txBox="1">
            <a:spLocks noChangeArrowheads="1"/>
          </p:cNvSpPr>
          <p:nvPr/>
        </p:nvSpPr>
        <p:spPr bwMode="auto">
          <a:xfrm>
            <a:off x="457200" y="666750"/>
            <a:ext cx="8534400" cy="52219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Aft>
                <a:spcPts val="1000"/>
              </a:spcAft>
            </a:pPr>
            <a:r>
              <a:rPr lang="en-US" sz="3000" b="1" i="1" u="sng" dirty="0">
                <a:solidFill>
                  <a:srgbClr val="00FFFF"/>
                </a:solidFill>
                <a:latin typeface="Times New Roman" pitchFamily="18" charset="0"/>
                <a:cs typeface="Times New Roman" pitchFamily="18" charset="0"/>
              </a:rPr>
              <a:t>Luke 19:15–19 (NKJV)</a:t>
            </a:r>
            <a:r>
              <a:rPr lang="en-US" sz="3000" b="1" dirty="0">
                <a:latin typeface="Times New Roman" pitchFamily="18" charset="0"/>
                <a:cs typeface="Times New Roman" pitchFamily="18" charset="0"/>
              </a:rPr>
              <a:t> </a:t>
            </a:r>
            <a:endParaRPr lang="en-US" sz="3000" b="1" dirty="0" smtClean="0">
              <a:latin typeface="Times New Roman" pitchFamily="18" charset="0"/>
              <a:cs typeface="Times New Roman" pitchFamily="18" charset="0"/>
            </a:endParaRPr>
          </a:p>
          <a:p>
            <a:pPr marL="628650" indent="-628650" eaLnBrk="1" hangingPunct="1">
              <a:spcAft>
                <a:spcPts val="1000"/>
              </a:spcAft>
            </a:pPr>
            <a:r>
              <a:rPr lang="en-US" sz="3000" b="1" i="1" dirty="0" smtClean="0">
                <a:solidFill>
                  <a:srgbClr val="00FFFF"/>
                </a:solidFill>
                <a:latin typeface="Times New Roman" pitchFamily="18" charset="0"/>
                <a:cs typeface="Times New Roman" pitchFamily="18" charset="0"/>
              </a:rPr>
              <a:t>16</a:t>
            </a:r>
            <a:r>
              <a:rPr lang="en-US" sz="3000" b="1" dirty="0" smtClean="0">
                <a:latin typeface="Times New Roman" pitchFamily="18" charset="0"/>
                <a:cs typeface="Times New Roman" pitchFamily="18" charset="0"/>
              </a:rPr>
              <a:t>  Then </a:t>
            </a:r>
            <a:r>
              <a:rPr lang="en-US" sz="3000" b="1" dirty="0">
                <a:latin typeface="Times New Roman" pitchFamily="18" charset="0"/>
                <a:cs typeface="Times New Roman" pitchFamily="18" charset="0"/>
              </a:rPr>
              <a:t>came the first, saying, ‘Master, your mina has earned ten minas.’ </a:t>
            </a:r>
            <a:endParaRPr lang="en-US" sz="3000" b="1" dirty="0" smtClean="0">
              <a:latin typeface="Times New Roman" pitchFamily="18" charset="0"/>
              <a:cs typeface="Times New Roman" pitchFamily="18" charset="0"/>
            </a:endParaRPr>
          </a:p>
          <a:p>
            <a:pPr marL="628650" indent="-628650" eaLnBrk="1" hangingPunct="1">
              <a:spcAft>
                <a:spcPts val="1000"/>
              </a:spcAft>
            </a:pPr>
            <a:r>
              <a:rPr lang="en-US" sz="3000" b="1" i="1" dirty="0" smtClean="0">
                <a:solidFill>
                  <a:srgbClr val="00FFFF"/>
                </a:solidFill>
                <a:latin typeface="Times New Roman" pitchFamily="18" charset="0"/>
                <a:cs typeface="Times New Roman" pitchFamily="18" charset="0"/>
              </a:rPr>
              <a:t>17</a:t>
            </a:r>
            <a:r>
              <a:rPr lang="en-US" sz="3000" b="1" dirty="0" smtClean="0">
                <a:latin typeface="Times New Roman" pitchFamily="18" charset="0"/>
                <a:cs typeface="Times New Roman" pitchFamily="18" charset="0"/>
              </a:rPr>
              <a:t>  And </a:t>
            </a:r>
            <a:r>
              <a:rPr lang="en-US" sz="3000" b="1" dirty="0">
                <a:latin typeface="Times New Roman" pitchFamily="18" charset="0"/>
                <a:cs typeface="Times New Roman" pitchFamily="18" charset="0"/>
              </a:rPr>
              <a:t>he said to him, ‘Well done, good servant; </a:t>
            </a:r>
            <a:r>
              <a:rPr lang="en-US" sz="3000" b="1" dirty="0">
                <a:solidFill>
                  <a:srgbClr val="FFFF00"/>
                </a:solidFill>
                <a:latin typeface="Times New Roman" pitchFamily="18" charset="0"/>
                <a:cs typeface="Times New Roman" pitchFamily="18" charset="0"/>
              </a:rPr>
              <a:t>because you were faithful in a very little, have authority over ten cities</a:t>
            </a:r>
            <a:r>
              <a:rPr lang="en-US" sz="3000" b="1" dirty="0">
                <a:latin typeface="Times New Roman" pitchFamily="18" charset="0"/>
                <a:cs typeface="Times New Roman" pitchFamily="18" charset="0"/>
              </a:rPr>
              <a:t>.’ </a:t>
            </a:r>
            <a:endParaRPr lang="en-US" sz="3000" b="1" dirty="0" smtClean="0">
              <a:latin typeface="Times New Roman" pitchFamily="18" charset="0"/>
              <a:cs typeface="Times New Roman" pitchFamily="18" charset="0"/>
            </a:endParaRPr>
          </a:p>
          <a:p>
            <a:pPr marL="628650" indent="-628650" eaLnBrk="1" hangingPunct="1">
              <a:spcAft>
                <a:spcPts val="1000"/>
              </a:spcAft>
            </a:pPr>
            <a:r>
              <a:rPr lang="en-US" sz="3000" b="1" i="1" dirty="0" smtClean="0">
                <a:solidFill>
                  <a:srgbClr val="00FFFF"/>
                </a:solidFill>
                <a:latin typeface="Times New Roman" pitchFamily="18" charset="0"/>
                <a:cs typeface="Times New Roman" pitchFamily="18" charset="0"/>
              </a:rPr>
              <a:t>18</a:t>
            </a:r>
            <a:r>
              <a:rPr lang="en-US" sz="3000" b="1" dirty="0" smtClean="0">
                <a:latin typeface="Times New Roman" pitchFamily="18" charset="0"/>
                <a:cs typeface="Times New Roman" pitchFamily="18" charset="0"/>
              </a:rPr>
              <a:t>  And </a:t>
            </a:r>
            <a:r>
              <a:rPr lang="en-US" sz="3000" b="1" dirty="0">
                <a:latin typeface="Times New Roman" pitchFamily="18" charset="0"/>
                <a:cs typeface="Times New Roman" pitchFamily="18" charset="0"/>
              </a:rPr>
              <a:t>the second came, saying, ‘Master, your mina has earned five minas.’ </a:t>
            </a:r>
            <a:endParaRPr lang="en-US" sz="3000" b="1" dirty="0" smtClean="0">
              <a:latin typeface="Times New Roman" pitchFamily="18" charset="0"/>
              <a:cs typeface="Times New Roman" pitchFamily="18" charset="0"/>
            </a:endParaRPr>
          </a:p>
          <a:p>
            <a:pPr marL="628650" indent="-628650" eaLnBrk="1" hangingPunct="1">
              <a:spcAft>
                <a:spcPts val="1000"/>
              </a:spcAft>
            </a:pPr>
            <a:r>
              <a:rPr lang="en-US" sz="3000" b="1" i="1" dirty="0" smtClean="0">
                <a:solidFill>
                  <a:srgbClr val="00FFFF"/>
                </a:solidFill>
                <a:latin typeface="Times New Roman" pitchFamily="18" charset="0"/>
                <a:cs typeface="Times New Roman" pitchFamily="18" charset="0"/>
              </a:rPr>
              <a:t>19  </a:t>
            </a:r>
            <a:r>
              <a:rPr lang="en-US" sz="3000" b="1" dirty="0" smtClean="0">
                <a:latin typeface="Times New Roman" pitchFamily="18" charset="0"/>
                <a:cs typeface="Times New Roman" pitchFamily="18" charset="0"/>
              </a:rPr>
              <a:t>Likewise </a:t>
            </a:r>
            <a:r>
              <a:rPr lang="en-US" sz="3000" b="1" dirty="0">
                <a:latin typeface="Times New Roman" pitchFamily="18" charset="0"/>
                <a:cs typeface="Times New Roman" pitchFamily="18" charset="0"/>
              </a:rPr>
              <a:t>he said to him, </a:t>
            </a:r>
            <a:r>
              <a:rPr lang="en-US" sz="3000" b="1" dirty="0">
                <a:solidFill>
                  <a:srgbClr val="FFFF00"/>
                </a:solidFill>
                <a:latin typeface="Times New Roman" pitchFamily="18" charset="0"/>
                <a:cs typeface="Times New Roman" pitchFamily="18" charset="0"/>
              </a:rPr>
              <a:t>‘You also be over five cities.’ </a:t>
            </a:r>
          </a:p>
        </p:txBody>
      </p:sp>
    </p:spTree>
    <p:extLst>
      <p:ext uri="{BB962C8B-B14F-4D97-AF65-F5344CB8AC3E}">
        <p14:creationId xmlns:p14="http://schemas.microsoft.com/office/powerpoint/2010/main" xmlns="" val="3064259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0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710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10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710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228600" y="0"/>
            <a:ext cx="86868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a:r>
              <a:rPr lang="en-US" sz="3000" b="1" dirty="0"/>
              <a:t>How </a:t>
            </a:r>
            <a:r>
              <a:rPr lang="en-US" sz="3000" b="1" dirty="0" smtClean="0"/>
              <a:t>does the </a:t>
            </a:r>
            <a:r>
              <a:rPr lang="en-US" sz="3000" b="1" u="sng" dirty="0">
                <a:solidFill>
                  <a:srgbClr val="00FFFF"/>
                </a:solidFill>
              </a:rPr>
              <a:t>Nation of Israel </a:t>
            </a:r>
            <a:r>
              <a:rPr lang="en-US" sz="3000" b="1" dirty="0" smtClean="0"/>
              <a:t>fit </a:t>
            </a:r>
            <a:r>
              <a:rPr lang="en-US" sz="3000" b="1" dirty="0"/>
              <a:t>into                                      </a:t>
            </a:r>
            <a:r>
              <a:rPr lang="en-US" sz="3000" b="1" dirty="0">
                <a:solidFill>
                  <a:srgbClr val="00FFFF"/>
                </a:solidFill>
              </a:rPr>
              <a:t>“The KINGDOM Future?”</a:t>
            </a:r>
            <a:endParaRPr lang="en-US" sz="3000" dirty="0">
              <a:solidFill>
                <a:srgbClr val="00FFFF"/>
              </a:solidFill>
            </a:endParaRPr>
          </a:p>
        </p:txBody>
      </p:sp>
      <p:sp>
        <p:nvSpPr>
          <p:cNvPr id="3" name="Rectangle 2"/>
          <p:cNvSpPr>
            <a:spLocks noChangeArrowheads="1"/>
          </p:cNvSpPr>
          <p:nvPr/>
        </p:nvSpPr>
        <p:spPr bwMode="auto">
          <a:xfrm>
            <a:off x="304800" y="1154113"/>
            <a:ext cx="8686800" cy="247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spcBef>
                <a:spcPts val="1800"/>
              </a:spcBef>
              <a:buClr>
                <a:srgbClr val="00FFFF"/>
              </a:buClr>
              <a:buFont typeface="Arial" charset="0"/>
              <a:buChar char="•"/>
            </a:pPr>
            <a:r>
              <a:rPr lang="en-US" sz="2800" b="1" dirty="0"/>
              <a:t>With Jesus as “King of the world,” the Twelve Disciples and resurrected Old Testament saints will rule and reign over the LAND of Israel. </a:t>
            </a:r>
          </a:p>
          <a:p>
            <a:pPr marL="457200" indent="-457200">
              <a:spcBef>
                <a:spcPts val="1800"/>
              </a:spcBef>
              <a:buClr>
                <a:srgbClr val="00FFFF"/>
              </a:buClr>
              <a:buFont typeface="Arial" charset="0"/>
              <a:buChar char="•"/>
            </a:pPr>
            <a:r>
              <a:rPr lang="en-US" sz="2800" b="1" dirty="0">
                <a:solidFill>
                  <a:srgbClr val="FFFF00"/>
                </a:solidFill>
              </a:rPr>
              <a:t>Mortal Jews that survive Armageddon, will populate the LAND of Israel. </a:t>
            </a:r>
          </a:p>
        </p:txBody>
      </p:sp>
      <p:sp>
        <p:nvSpPr>
          <p:cNvPr id="48132"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8839200" cy="6432530"/>
          </a:xfrm>
          <a:prstGeom prst="rect">
            <a:avLst/>
          </a:prstGeom>
        </p:spPr>
        <p:txBody>
          <a:bodyPr>
            <a:spAutoFit/>
          </a:bodyPr>
          <a:lstStyle/>
          <a:p>
            <a:pPr algn="ctr">
              <a:defRPr/>
            </a:pPr>
            <a:r>
              <a:rPr lang="en-US" sz="3200" b="1" dirty="0" smtClean="0">
                <a:solidFill>
                  <a:srgbClr val="00FFFF"/>
                </a:solidFill>
              </a:rPr>
              <a:t>What is the Judgment </a:t>
            </a:r>
            <a:r>
              <a:rPr lang="en-US" sz="3200" b="1" dirty="0">
                <a:solidFill>
                  <a:srgbClr val="00FFFF"/>
                </a:solidFill>
              </a:rPr>
              <a:t>Seat of </a:t>
            </a:r>
            <a:r>
              <a:rPr lang="en-US" sz="3200" b="1" dirty="0" smtClean="0">
                <a:solidFill>
                  <a:srgbClr val="00FFFF"/>
                </a:solidFill>
              </a:rPr>
              <a:t>Christ?</a:t>
            </a:r>
            <a:endParaRPr lang="en-US" sz="3200" b="1" dirty="0">
              <a:solidFill>
                <a:srgbClr val="00FFFF"/>
              </a:solidFill>
            </a:endParaRPr>
          </a:p>
          <a:p>
            <a:pPr marL="457200" indent="-457200">
              <a:spcBef>
                <a:spcPts val="2400"/>
              </a:spcBef>
              <a:buClr>
                <a:srgbClr val="00FFFF"/>
              </a:buClr>
              <a:buFont typeface="Arial" pitchFamily="34" charset="0"/>
              <a:buChar char="•"/>
              <a:defRPr/>
            </a:pPr>
            <a:r>
              <a:rPr lang="en-US" sz="3000" b="1" dirty="0" smtClean="0"/>
              <a:t>About seven years prior </a:t>
            </a:r>
            <a:r>
              <a:rPr lang="en-US" sz="3000" b="1" dirty="0"/>
              <a:t>to the restoration of </a:t>
            </a:r>
            <a:r>
              <a:rPr lang="en-US" sz="3000" b="1" dirty="0" smtClean="0"/>
              <a:t>the kingdom </a:t>
            </a:r>
            <a:r>
              <a:rPr lang="en-US" sz="3000" b="1" i="1" dirty="0" smtClean="0">
                <a:solidFill>
                  <a:srgbClr val="00FFFF"/>
                </a:solidFill>
              </a:rPr>
              <a:t>[the </a:t>
            </a:r>
            <a:r>
              <a:rPr lang="en-US" sz="3000" b="1" i="1" dirty="0">
                <a:solidFill>
                  <a:srgbClr val="00FFFF"/>
                </a:solidFill>
              </a:rPr>
              <a:t>Kingdom </a:t>
            </a:r>
            <a:r>
              <a:rPr lang="en-US" sz="3000" b="1" i="1" dirty="0" smtClean="0">
                <a:solidFill>
                  <a:srgbClr val="00FFFF"/>
                </a:solidFill>
              </a:rPr>
              <a:t>Future]</a:t>
            </a:r>
            <a:r>
              <a:rPr lang="en-US" sz="3000" b="1" dirty="0" smtClean="0"/>
              <a:t> to Israel and shortly after the Rapture, </a:t>
            </a:r>
            <a:r>
              <a:rPr lang="en-US" sz="3000" b="1" dirty="0"/>
              <a:t>all believers in Christ </a:t>
            </a:r>
            <a:r>
              <a:rPr lang="en-US" sz="3000" b="1" dirty="0" smtClean="0"/>
              <a:t>must experience </a:t>
            </a:r>
            <a:r>
              <a:rPr lang="en-US" sz="3000" b="1" dirty="0"/>
              <a:t>the judgment (Bema) seat of </a:t>
            </a:r>
            <a:r>
              <a:rPr lang="en-US" sz="3000" b="1" dirty="0" smtClean="0"/>
              <a:t>Christ. </a:t>
            </a:r>
            <a:endParaRPr lang="en-US" sz="3000" b="1" dirty="0"/>
          </a:p>
          <a:p>
            <a:pPr marL="457200" indent="-457200">
              <a:spcBef>
                <a:spcPts val="1800"/>
              </a:spcBef>
              <a:buClr>
                <a:srgbClr val="00FFFF"/>
              </a:buClr>
              <a:buFont typeface="Arial" pitchFamily="34" charset="0"/>
              <a:buChar char="•"/>
              <a:defRPr/>
            </a:pPr>
            <a:r>
              <a:rPr lang="en-US" sz="3000" b="1" dirty="0"/>
              <a:t>The Bema seat judgment is not the same as the Great White Throne judgment where all unbelievers are </a:t>
            </a:r>
            <a:r>
              <a:rPr lang="en-US" sz="3000" b="1" dirty="0">
                <a:solidFill>
                  <a:srgbClr val="FFFF00"/>
                </a:solidFill>
              </a:rPr>
              <a:t>condemned to eternity in a Lake of Fire </a:t>
            </a:r>
            <a:r>
              <a:rPr lang="en-US" sz="3000" b="1" dirty="0"/>
              <a:t>(Rev. 20:11-15)</a:t>
            </a:r>
          </a:p>
          <a:p>
            <a:pPr marL="457200" indent="-457200">
              <a:spcBef>
                <a:spcPts val="1800"/>
              </a:spcBef>
              <a:buClr>
                <a:srgbClr val="00FFFF"/>
              </a:buClr>
              <a:buFont typeface="Arial" pitchFamily="34" charset="0"/>
              <a:buChar char="•"/>
              <a:defRPr/>
            </a:pPr>
            <a:r>
              <a:rPr lang="en-US" sz="3000" b="1" dirty="0"/>
              <a:t>Rather, the Bema judgment </a:t>
            </a:r>
            <a:r>
              <a:rPr lang="en-US" sz="3000" b="1" dirty="0">
                <a:solidFill>
                  <a:srgbClr val="FFFF00"/>
                </a:solidFill>
              </a:rPr>
              <a:t>rewards</a:t>
            </a:r>
            <a:r>
              <a:rPr lang="en-US" sz="3000" b="1" dirty="0"/>
              <a:t> believers for “works of service.” </a:t>
            </a:r>
          </a:p>
        </p:txBody>
      </p:sp>
      <p:sp>
        <p:nvSpPr>
          <p:cNvPr id="49155"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6147"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TextBox 4"/>
          <p:cNvSpPr txBox="1"/>
          <p:nvPr/>
        </p:nvSpPr>
        <p:spPr>
          <a:xfrm>
            <a:off x="228600" y="1219200"/>
            <a:ext cx="8915400" cy="4065588"/>
          </a:xfrm>
          <a:prstGeom prst="rect">
            <a:avLst/>
          </a:prstGeom>
          <a:noFill/>
        </p:spPr>
        <p:txBody>
          <a:bodyPr>
            <a:spAutoFit/>
          </a:bodyPr>
          <a:lstStyle/>
          <a:p>
            <a:pPr>
              <a:lnSpc>
                <a:spcPct val="115000"/>
              </a:lnSpc>
              <a:spcBef>
                <a:spcPts val="0"/>
              </a:spcBef>
              <a:spcAft>
                <a:spcPts val="1000"/>
              </a:spcAft>
              <a:defRPr/>
            </a:pPr>
            <a:r>
              <a:rPr lang="en-US" sz="3000" b="1" i="1" u="sng" dirty="0">
                <a:solidFill>
                  <a:srgbClr val="00FFFF"/>
                </a:solidFill>
                <a:latin typeface="Times New Roman" pitchFamily="18" charset="0"/>
                <a:cs typeface="Times New Roman" pitchFamily="18" charset="0"/>
              </a:rPr>
              <a:t>Acts 3:17–21 (NKJV)</a:t>
            </a:r>
            <a:r>
              <a:rPr lang="en-US" sz="3000" b="1" dirty="0">
                <a:latin typeface="Times New Roman" pitchFamily="18" charset="0"/>
                <a:cs typeface="Times New Roman" pitchFamily="18" charset="0"/>
              </a:rPr>
              <a:t>  </a:t>
            </a:r>
          </a:p>
          <a:p>
            <a:pPr marL="685800" indent="-6858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19</a:t>
            </a:r>
            <a:r>
              <a:rPr lang="en-US" sz="3000" b="1" dirty="0">
                <a:latin typeface="Times New Roman" pitchFamily="18" charset="0"/>
                <a:cs typeface="Times New Roman" pitchFamily="18" charset="0"/>
              </a:rPr>
              <a:t>   </a:t>
            </a:r>
            <a:r>
              <a:rPr lang="en-US" sz="3000" b="1" u="sng" dirty="0">
                <a:latin typeface="Times New Roman" pitchFamily="18" charset="0"/>
                <a:cs typeface="Times New Roman" pitchFamily="18" charset="0"/>
              </a:rPr>
              <a:t>Repent</a:t>
            </a:r>
            <a:r>
              <a:rPr lang="en-US" sz="3000" b="1" dirty="0">
                <a:latin typeface="Times New Roman" pitchFamily="18" charset="0"/>
                <a:cs typeface="Times New Roman" pitchFamily="18" charset="0"/>
              </a:rPr>
              <a:t> therefore and be converted, that </a:t>
            </a:r>
            <a:r>
              <a:rPr lang="en-US" sz="3000" b="1" dirty="0">
                <a:solidFill>
                  <a:srgbClr val="FFFF00"/>
                </a:solidFill>
                <a:latin typeface="Times New Roman" pitchFamily="18" charset="0"/>
                <a:cs typeface="Times New Roman" pitchFamily="18" charset="0"/>
              </a:rPr>
              <a:t>your</a:t>
            </a:r>
            <a:r>
              <a:rPr lang="en-US" sz="3000" b="1" dirty="0">
                <a:latin typeface="Times New Roman" pitchFamily="18" charset="0"/>
                <a:cs typeface="Times New Roman" pitchFamily="18" charset="0"/>
              </a:rPr>
              <a:t> </a:t>
            </a:r>
            <a:r>
              <a:rPr lang="en-US" sz="3000" b="1" i="1" dirty="0">
                <a:solidFill>
                  <a:srgbClr val="00FFFF"/>
                </a:solidFill>
                <a:latin typeface="Times New Roman" pitchFamily="18" charset="0"/>
                <a:cs typeface="Times New Roman" pitchFamily="18" charset="0"/>
              </a:rPr>
              <a:t>[Israel’s]</a:t>
            </a:r>
            <a:r>
              <a:rPr lang="en-US" sz="3000" b="1" dirty="0">
                <a:latin typeface="Times New Roman" pitchFamily="18" charset="0"/>
                <a:cs typeface="Times New Roman" pitchFamily="18" charset="0"/>
              </a:rPr>
              <a:t> sins may be blotted out, so that times of refreshing may come from the presence of the Lord </a:t>
            </a:r>
            <a:r>
              <a:rPr lang="en-US" sz="3000" b="1" i="1" dirty="0">
                <a:solidFill>
                  <a:srgbClr val="00FFFF"/>
                </a:solidFill>
                <a:latin typeface="Times New Roman" pitchFamily="18" charset="0"/>
                <a:cs typeface="Times New Roman" pitchFamily="18" charset="0"/>
              </a:rPr>
              <a:t>[to Israel and the nations of the world]</a:t>
            </a:r>
            <a:r>
              <a:rPr lang="en-US" sz="3000" b="1" dirty="0">
                <a:latin typeface="Times New Roman" pitchFamily="18" charset="0"/>
                <a:cs typeface="Times New Roman" pitchFamily="18" charset="0"/>
              </a:rPr>
              <a:t> , </a:t>
            </a:r>
          </a:p>
          <a:p>
            <a:pPr marL="685800" indent="-685800">
              <a:lnSpc>
                <a:spcPct val="115000"/>
              </a:lnSpc>
              <a:spcBef>
                <a:spcPts val="0"/>
              </a:spcBef>
              <a:spcAft>
                <a:spcPts val="1000"/>
              </a:spcAft>
              <a:defRPr/>
            </a:pPr>
            <a:r>
              <a:rPr lang="en-US" sz="3000" b="1" i="1" dirty="0">
                <a:solidFill>
                  <a:srgbClr val="00FFFF"/>
                </a:solidFill>
                <a:latin typeface="Times New Roman" pitchFamily="18" charset="0"/>
                <a:cs typeface="Times New Roman" pitchFamily="18" charset="0"/>
              </a:rPr>
              <a:t>20</a:t>
            </a:r>
            <a:r>
              <a:rPr lang="en-US" sz="3000" b="1" dirty="0">
                <a:latin typeface="Times New Roman" pitchFamily="18" charset="0"/>
                <a:cs typeface="Times New Roman" pitchFamily="18" charset="0"/>
              </a:rPr>
              <a:t>   and that He may send </a:t>
            </a:r>
            <a:r>
              <a:rPr lang="en-US" sz="3000" b="1" dirty="0">
                <a:solidFill>
                  <a:srgbClr val="FFFF00"/>
                </a:solidFill>
                <a:latin typeface="Times New Roman" pitchFamily="18" charset="0"/>
                <a:cs typeface="Times New Roman" pitchFamily="18" charset="0"/>
              </a:rPr>
              <a:t>Jesus Christ</a:t>
            </a:r>
            <a:r>
              <a:rPr lang="en-US" sz="3000" b="1" i="1" dirty="0">
                <a:solidFill>
                  <a:srgbClr val="00FFFF"/>
                </a:solidFill>
                <a:latin typeface="Times New Roman" pitchFamily="18" charset="0"/>
                <a:cs typeface="Times New Roman" pitchFamily="18" charset="0"/>
              </a:rPr>
              <a:t> [the King]</a:t>
            </a:r>
            <a:r>
              <a:rPr lang="en-US" sz="3000" b="1" dirty="0">
                <a:latin typeface="Times New Roman" pitchFamily="18" charset="0"/>
                <a:cs typeface="Times New Roman" pitchFamily="18" charset="0"/>
              </a:rPr>
              <a:t> who was preached to you before, </a:t>
            </a:r>
          </a:p>
        </p:txBody>
      </p:sp>
      <p:sp>
        <p:nvSpPr>
          <p:cNvPr id="8" name="Rectangle 7"/>
          <p:cNvSpPr/>
          <p:nvPr/>
        </p:nvSpPr>
        <p:spPr>
          <a:xfrm>
            <a:off x="228600" y="685800"/>
            <a:ext cx="8763000" cy="554038"/>
          </a:xfrm>
          <a:prstGeom prst="rect">
            <a:avLst/>
          </a:prstGeom>
        </p:spPr>
        <p:txBody>
          <a:bodyPr>
            <a:spAutoFit/>
          </a:bodyPr>
          <a:lstStyle/>
          <a:p>
            <a:pPr eaLnBrk="0" hangingPunct="0">
              <a:spcBef>
                <a:spcPts val="1200"/>
              </a:spcBef>
              <a:buClr>
                <a:srgbClr val="00FFFF"/>
              </a:buClr>
              <a:defRPr/>
            </a:pPr>
            <a:r>
              <a:rPr lang="en-US" sz="3000" b="1" i="1" dirty="0">
                <a:solidFill>
                  <a:srgbClr val="FFFF00"/>
                </a:solidFill>
                <a:cs typeface="+mn-cs"/>
              </a:rPr>
              <a:t>Restoration</a:t>
            </a:r>
            <a:r>
              <a:rPr lang="en-US" sz="3000" b="1" dirty="0">
                <a:solidFill>
                  <a:srgbClr val="FFFF00"/>
                </a:solidFill>
                <a:cs typeface="+mn-cs"/>
              </a:rPr>
              <a:t> is clearly explained in the book of Acts: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04800"/>
            <a:ext cx="8610600" cy="4494213"/>
          </a:xfrm>
          <a:prstGeom prst="rect">
            <a:avLst/>
          </a:prstGeom>
        </p:spPr>
        <p:txBody>
          <a:bodyPr>
            <a:spAutoFit/>
          </a:bodyPr>
          <a:lstStyle/>
          <a:p>
            <a:pPr>
              <a:defRPr/>
            </a:pPr>
            <a:r>
              <a:rPr lang="en-US" sz="3200" b="1" i="1" u="sng" dirty="0">
                <a:solidFill>
                  <a:srgbClr val="00FFFF"/>
                </a:solidFill>
              </a:rPr>
              <a:t>2 Corinthians 5:9-10 (NKJV)</a:t>
            </a:r>
            <a:r>
              <a:rPr lang="en-US" sz="3200" b="1" i="1" dirty="0">
                <a:solidFill>
                  <a:srgbClr val="00FFFF"/>
                </a:solidFill>
              </a:rPr>
              <a:t> </a:t>
            </a:r>
          </a:p>
          <a:p>
            <a:pPr marL="579438" indent="-579438">
              <a:spcBef>
                <a:spcPts val="1800"/>
              </a:spcBef>
              <a:defRPr/>
            </a:pPr>
            <a:r>
              <a:rPr lang="en-US" sz="3200" b="1" i="1" dirty="0">
                <a:solidFill>
                  <a:srgbClr val="00FFFF"/>
                </a:solidFill>
              </a:rPr>
              <a:t>9 </a:t>
            </a:r>
            <a:r>
              <a:rPr lang="en-US" sz="3200" b="1" dirty="0"/>
              <a:t>  Therefore we make it our aim, whether present or absent, </a:t>
            </a:r>
            <a:r>
              <a:rPr lang="en-US" sz="3200" b="1" dirty="0">
                <a:solidFill>
                  <a:srgbClr val="FFFF00"/>
                </a:solidFill>
              </a:rPr>
              <a:t>to be well pleasing to Him</a:t>
            </a:r>
            <a:r>
              <a:rPr lang="en-US" sz="3200" b="1" dirty="0"/>
              <a:t>. </a:t>
            </a:r>
          </a:p>
          <a:p>
            <a:pPr marL="579438" indent="-579438">
              <a:spcBef>
                <a:spcPts val="1800"/>
              </a:spcBef>
              <a:defRPr/>
            </a:pPr>
            <a:r>
              <a:rPr lang="en-US" sz="3200" b="1" i="1" dirty="0">
                <a:solidFill>
                  <a:srgbClr val="00FFFF"/>
                </a:solidFill>
              </a:rPr>
              <a:t>10 </a:t>
            </a:r>
            <a:r>
              <a:rPr lang="en-US" sz="3200" b="1" dirty="0"/>
              <a:t> For we must all appear before the </a:t>
            </a:r>
            <a:r>
              <a:rPr lang="en-US" sz="3200" b="1" dirty="0">
                <a:solidFill>
                  <a:srgbClr val="FFFF00"/>
                </a:solidFill>
              </a:rPr>
              <a:t>judgment </a:t>
            </a:r>
            <a:r>
              <a:rPr lang="en-US" sz="3200" b="1" i="1" dirty="0">
                <a:solidFill>
                  <a:srgbClr val="00FFFF"/>
                </a:solidFill>
              </a:rPr>
              <a:t>[Bema]</a:t>
            </a:r>
            <a:r>
              <a:rPr lang="en-US" sz="3200" b="1" dirty="0">
                <a:solidFill>
                  <a:srgbClr val="FFFF00"/>
                </a:solidFill>
              </a:rPr>
              <a:t> seat of Christ</a:t>
            </a:r>
            <a:r>
              <a:rPr lang="en-US" sz="3200" b="1" dirty="0"/>
              <a:t>, that each one may receive the things done in the body, according to what he has done, whether good or bad. </a:t>
            </a:r>
          </a:p>
        </p:txBody>
      </p:sp>
      <p:sp>
        <p:nvSpPr>
          <p:cNvPr id="4" name="Rectangle 1"/>
          <p:cNvSpPr>
            <a:spLocks noChangeArrowheads="1"/>
          </p:cNvSpPr>
          <p:nvPr/>
        </p:nvSpPr>
        <p:spPr bwMode="auto">
          <a:xfrm>
            <a:off x="228600" y="4851400"/>
            <a:ext cx="89154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457200" indent="-457200">
              <a:buClr>
                <a:srgbClr val="00FFFF"/>
              </a:buClr>
              <a:buFont typeface="Arial" pitchFamily="34" charset="0"/>
              <a:buChar char="•"/>
            </a:pPr>
            <a:r>
              <a:rPr lang="en-US" sz="3000" b="1" dirty="0" smtClean="0"/>
              <a:t>Church believers rewards include crowns. The Bible identifies five crowns.</a:t>
            </a:r>
            <a:endParaRPr lang="en-US" sz="3000" dirty="0">
              <a:solidFill>
                <a:srgbClr val="00FFFF"/>
              </a:solidFill>
            </a:endParaRPr>
          </a:p>
        </p:txBody>
      </p:sp>
      <p:sp>
        <p:nvSpPr>
          <p:cNvPr id="5"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19</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563" y="152400"/>
            <a:ext cx="8885237" cy="6494463"/>
          </a:xfrm>
          <a:prstGeom prst="rect">
            <a:avLst/>
          </a:prstGeom>
        </p:spPr>
        <p:txBody>
          <a:bodyPr>
            <a:spAutoFit/>
          </a:bodyPr>
          <a:lstStyle/>
          <a:p>
            <a:pPr algn="ctr">
              <a:defRPr/>
            </a:pPr>
            <a:r>
              <a:rPr lang="en-US" sz="3600" b="1" dirty="0">
                <a:solidFill>
                  <a:srgbClr val="00FFFF"/>
                </a:solidFill>
              </a:rPr>
              <a:t>Biblical Rewards include Five Crowns</a:t>
            </a:r>
            <a:endParaRPr lang="en-US" sz="3600" dirty="0">
              <a:solidFill>
                <a:srgbClr val="00FFFF"/>
              </a:solidFill>
            </a:endParaRPr>
          </a:p>
          <a:p>
            <a:pPr marL="457200" indent="-457200">
              <a:spcBef>
                <a:spcPts val="1200"/>
              </a:spcBef>
              <a:buClr>
                <a:srgbClr val="00FFFF"/>
              </a:buClr>
              <a:buFont typeface="Arial" pitchFamily="34" charset="0"/>
              <a:buChar char="•"/>
              <a:defRPr/>
            </a:pPr>
            <a:r>
              <a:rPr lang="en-US" sz="3000" b="1" i="1" u="sng" dirty="0">
                <a:solidFill>
                  <a:srgbClr val="FFFF00"/>
                </a:solidFill>
              </a:rPr>
              <a:t>Incorruptible Crown</a:t>
            </a:r>
            <a:r>
              <a:rPr lang="en-US" sz="3000" b="1" u="sng" dirty="0">
                <a:solidFill>
                  <a:srgbClr val="FFFF00"/>
                </a:solidFill>
              </a:rPr>
              <a:t> </a:t>
            </a:r>
            <a:r>
              <a:rPr lang="en-US" sz="3000" b="1" dirty="0"/>
              <a:t>for those who “overcome” by pressing on steadfastly (1 Cor. 9:24-25); </a:t>
            </a:r>
            <a:endParaRPr lang="en-US" sz="3000" dirty="0"/>
          </a:p>
          <a:p>
            <a:pPr marL="457200" indent="-457200">
              <a:spcBef>
                <a:spcPts val="1200"/>
              </a:spcBef>
              <a:buClr>
                <a:srgbClr val="00FFFF"/>
              </a:buClr>
              <a:buFont typeface="Arial" pitchFamily="34" charset="0"/>
              <a:buChar char="•"/>
              <a:defRPr/>
            </a:pPr>
            <a:r>
              <a:rPr lang="en-US" sz="3000" b="1" i="1" u="sng" dirty="0">
                <a:solidFill>
                  <a:srgbClr val="FFFF00"/>
                </a:solidFill>
              </a:rPr>
              <a:t>Crown of Rejoicing</a:t>
            </a:r>
            <a:r>
              <a:rPr lang="en-US" sz="3000" b="1" u="sng" dirty="0">
                <a:solidFill>
                  <a:srgbClr val="FFFF00"/>
                </a:solidFill>
              </a:rPr>
              <a:t> </a:t>
            </a:r>
            <a:r>
              <a:rPr lang="en-US" sz="3000" b="1" dirty="0"/>
              <a:t>for those who “overcome” by winning souls (1 Thess. 2:19) ; </a:t>
            </a:r>
            <a:endParaRPr lang="en-US" sz="3000" dirty="0"/>
          </a:p>
          <a:p>
            <a:pPr marL="457200" indent="-457200">
              <a:spcBef>
                <a:spcPts val="1200"/>
              </a:spcBef>
              <a:buClr>
                <a:srgbClr val="00FFFF"/>
              </a:buClr>
              <a:buFont typeface="Arial" pitchFamily="34" charset="0"/>
              <a:buChar char="•"/>
              <a:defRPr/>
            </a:pPr>
            <a:r>
              <a:rPr lang="en-US" sz="3000" b="1" i="1" u="sng" dirty="0">
                <a:solidFill>
                  <a:srgbClr val="FFFF00"/>
                </a:solidFill>
              </a:rPr>
              <a:t>Crown of Life</a:t>
            </a:r>
            <a:r>
              <a:rPr lang="en-US" sz="3000" b="1" u="sng" dirty="0">
                <a:solidFill>
                  <a:srgbClr val="FFFF00"/>
                </a:solidFill>
              </a:rPr>
              <a:t> </a:t>
            </a:r>
            <a:r>
              <a:rPr lang="en-US" sz="3000" b="1" dirty="0"/>
              <a:t>for those who “overcome” by persevering through trials and suffering (James 1:12 / Rev. 2:10) ; </a:t>
            </a:r>
            <a:endParaRPr lang="en-US" sz="3000" dirty="0"/>
          </a:p>
          <a:p>
            <a:pPr marL="457200" indent="-457200">
              <a:spcBef>
                <a:spcPts val="1200"/>
              </a:spcBef>
              <a:buClr>
                <a:srgbClr val="00FFFF"/>
              </a:buClr>
              <a:buFont typeface="Arial" pitchFamily="34" charset="0"/>
              <a:buChar char="•"/>
              <a:defRPr/>
            </a:pPr>
            <a:r>
              <a:rPr lang="en-US" sz="3000" b="1" i="1" u="sng" dirty="0">
                <a:solidFill>
                  <a:srgbClr val="FFFF00"/>
                </a:solidFill>
              </a:rPr>
              <a:t>Crown of Glory</a:t>
            </a:r>
            <a:r>
              <a:rPr lang="en-US" sz="3000" b="1" u="sng" dirty="0">
                <a:solidFill>
                  <a:srgbClr val="FFFF00"/>
                </a:solidFill>
              </a:rPr>
              <a:t> </a:t>
            </a:r>
            <a:r>
              <a:rPr lang="en-US" sz="3000" b="1" dirty="0"/>
              <a:t>for those who “overcome” by feeding (teaching) the flock (1 Pet. 5:4) ; </a:t>
            </a:r>
            <a:endParaRPr lang="en-US" sz="3000" dirty="0"/>
          </a:p>
          <a:p>
            <a:pPr marL="457200" indent="-457200">
              <a:spcBef>
                <a:spcPts val="1200"/>
              </a:spcBef>
              <a:buClr>
                <a:srgbClr val="00FFFF"/>
              </a:buClr>
              <a:buFont typeface="Arial" pitchFamily="34" charset="0"/>
              <a:buChar char="•"/>
              <a:defRPr/>
            </a:pPr>
            <a:r>
              <a:rPr lang="en-US" sz="3000" b="1" i="1" u="sng" dirty="0">
                <a:solidFill>
                  <a:srgbClr val="FFFF00"/>
                </a:solidFill>
              </a:rPr>
              <a:t>Crown of Righteousness</a:t>
            </a:r>
            <a:r>
              <a:rPr lang="en-US" sz="3000" b="1" u="sng" dirty="0">
                <a:solidFill>
                  <a:srgbClr val="FFFF00"/>
                </a:solidFill>
              </a:rPr>
              <a:t> </a:t>
            </a:r>
            <a:r>
              <a:rPr lang="en-US" sz="3000" b="1" dirty="0"/>
              <a:t>for those “overcomers” who love His appearing (2 Tim. 4:8) .</a:t>
            </a:r>
            <a:endParaRPr lang="en-US" sz="3000" dirty="0"/>
          </a:p>
        </p:txBody>
      </p:sp>
      <p:sp>
        <p:nvSpPr>
          <p:cNvPr id="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19</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28600" y="2590800"/>
            <a:ext cx="876300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8000" b="1" dirty="0" smtClean="0">
                <a:solidFill>
                  <a:srgbClr val="00FFFF"/>
                </a:solidFill>
              </a:rPr>
              <a:t>BREAK</a:t>
            </a:r>
            <a:endParaRPr lang="en-US" sz="8000" dirty="0"/>
          </a:p>
        </p:txBody>
      </p:sp>
    </p:spTree>
    <p:extLst>
      <p:ext uri="{BB962C8B-B14F-4D97-AF65-F5344CB8AC3E}">
        <p14:creationId xmlns:p14="http://schemas.microsoft.com/office/powerpoint/2010/main" xmlns="" val="2968017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subTitle" idx="1"/>
          </p:nvPr>
        </p:nvSpPr>
        <p:spPr>
          <a:xfrm>
            <a:off x="152400" y="2667000"/>
            <a:ext cx="8915400" cy="1676400"/>
          </a:xfrm>
        </p:spPr>
        <p:txBody>
          <a:bodyPr/>
          <a:lstStyle/>
          <a:p>
            <a:pPr eaLnBrk="1" hangingPunct="1">
              <a:spcBef>
                <a:spcPct val="50000"/>
              </a:spcBef>
              <a:defRPr/>
            </a:pPr>
            <a:r>
              <a:rPr lang="en-US" sz="5000" b="1" dirty="0">
                <a:solidFill>
                  <a:srgbClr val="00FFFF"/>
                </a:solidFill>
                <a:effectLst/>
              </a:rPr>
              <a:t>“The Power”  </a:t>
            </a:r>
            <a:r>
              <a:rPr lang="en-US" sz="5000" b="1" dirty="0" smtClean="0">
                <a:solidFill>
                  <a:srgbClr val="00FFFF"/>
                </a:solidFill>
                <a:effectLst/>
              </a:rPr>
              <a:t>                           </a:t>
            </a:r>
            <a:r>
              <a:rPr lang="en-US" sz="4000" b="1" dirty="0" smtClean="0">
                <a:solidFill>
                  <a:srgbClr val="00FFFF"/>
                </a:solidFill>
                <a:effectLst/>
              </a:rPr>
              <a:t>and Faith</a:t>
            </a:r>
            <a:r>
              <a:rPr lang="en-US" sz="4000" b="1" i="1" dirty="0" smtClean="0">
                <a:solidFill>
                  <a:srgbClr val="00FFFF"/>
                </a:solidFill>
                <a:effectLst/>
              </a:rPr>
              <a:t> </a:t>
            </a:r>
            <a:endParaRPr lang="en-US" sz="4000" b="1" dirty="0" smtClean="0">
              <a:solidFill>
                <a:srgbClr val="00FFFF"/>
              </a:solidFill>
              <a:effectLst/>
            </a:endParaRPr>
          </a:p>
        </p:txBody>
      </p:sp>
      <p:sp>
        <p:nvSpPr>
          <p:cNvPr id="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24233015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subTitle" idx="1"/>
          </p:nvPr>
        </p:nvSpPr>
        <p:spPr>
          <a:xfrm>
            <a:off x="209550" y="685800"/>
            <a:ext cx="8782050" cy="6400800"/>
          </a:xfrm>
        </p:spPr>
        <p:txBody>
          <a:bodyPr/>
          <a:lstStyle/>
          <a:p>
            <a:pPr marL="457200" indent="-457200" algn="l" eaLnBrk="1" hangingPunct="1">
              <a:lnSpc>
                <a:spcPct val="90000"/>
              </a:lnSpc>
              <a:spcBef>
                <a:spcPct val="55000"/>
              </a:spcBef>
              <a:buClr>
                <a:srgbClr val="00FFFF"/>
              </a:buClr>
              <a:buFont typeface="Arial" pitchFamily="34" charset="0"/>
              <a:buChar char="•"/>
              <a:defRPr/>
            </a:pPr>
            <a:r>
              <a:rPr lang="en-US" b="1" dirty="0" smtClean="0">
                <a:effectLst/>
                <a:latin typeface="Garamond" pitchFamily="18" charset="0"/>
              </a:rPr>
              <a:t>Does being “good” get you into heaven?</a:t>
            </a:r>
          </a:p>
          <a:p>
            <a:pPr marL="457200" indent="-457200" algn="l" eaLnBrk="1" hangingPunct="1">
              <a:lnSpc>
                <a:spcPct val="90000"/>
              </a:lnSpc>
              <a:spcBef>
                <a:spcPct val="55000"/>
              </a:spcBef>
              <a:buClr>
                <a:srgbClr val="00FFFF"/>
              </a:buClr>
              <a:buFont typeface="Arial" pitchFamily="34" charset="0"/>
              <a:buChar char="•"/>
              <a:defRPr/>
            </a:pPr>
            <a:endParaRPr lang="en-US" b="1" dirty="0" smtClean="0">
              <a:effectLst/>
            </a:endParaRPr>
          </a:p>
        </p:txBody>
      </p:sp>
      <p:sp>
        <p:nvSpPr>
          <p:cNvPr id="4" name="Rectangle 2"/>
          <p:cNvSpPr txBox="1">
            <a:spLocks noChangeArrowheads="1"/>
          </p:cNvSpPr>
          <p:nvPr/>
        </p:nvSpPr>
        <p:spPr bwMode="auto">
          <a:xfrm>
            <a:off x="209550" y="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6" name="TextBox 5"/>
          <p:cNvSpPr txBox="1"/>
          <p:nvPr/>
        </p:nvSpPr>
        <p:spPr>
          <a:xfrm>
            <a:off x="533400" y="1295400"/>
            <a:ext cx="8610600" cy="3134961"/>
          </a:xfrm>
          <a:prstGeom prst="rect">
            <a:avLst/>
          </a:prstGeom>
          <a:noFill/>
        </p:spPr>
        <p:txBody>
          <a:bodyPr vert="horz" wrap="square" rtlCol="0">
            <a:spAutoFit/>
          </a:bodyPr>
          <a:lstStyle/>
          <a:p>
            <a:pPr marL="0" marR="0">
              <a:lnSpc>
                <a:spcPct val="115000"/>
              </a:lnSpc>
              <a:spcBef>
                <a:spcPts val="0"/>
              </a:spcBef>
              <a:spcAft>
                <a:spcPts val="1000"/>
              </a:spcAft>
            </a:pPr>
            <a:r>
              <a:rPr lang="en-US" sz="3200" b="1" i="1" u="sng" dirty="0" smtClean="0">
                <a:solidFill>
                  <a:srgbClr val="00FFFF"/>
                </a:solidFill>
                <a:effectLst/>
                <a:latin typeface="Times New Roman" pitchFamily="18" charset="0"/>
                <a:cs typeface="Times New Roman" pitchFamily="18" charset="0"/>
              </a:rPr>
              <a:t>Ephesians 2:8–9 (NKJV) </a:t>
            </a:r>
          </a:p>
          <a:p>
            <a:pPr marL="514350" marR="0" indent="-514350">
              <a:lnSpc>
                <a:spcPct val="115000"/>
              </a:lnSpc>
              <a:spcBef>
                <a:spcPts val="0"/>
              </a:spcBef>
              <a:spcAft>
                <a:spcPts val="1000"/>
              </a:spcAft>
            </a:pPr>
            <a:r>
              <a:rPr lang="en-US" sz="3200" b="1" i="1" u="none" strike="noStrike" dirty="0" smtClean="0">
                <a:solidFill>
                  <a:srgbClr val="00FFFF"/>
                </a:solidFill>
                <a:effectLst/>
                <a:latin typeface="Times New Roman" pitchFamily="18" charset="0"/>
                <a:cs typeface="Times New Roman" pitchFamily="18" charset="0"/>
              </a:rPr>
              <a:t>8 </a:t>
            </a:r>
            <a:r>
              <a:rPr lang="en-US" sz="3200" b="1" u="none" strike="noStrike" dirty="0" smtClean="0">
                <a:effectLst/>
                <a:latin typeface="Times New Roman" pitchFamily="18" charset="0"/>
                <a:cs typeface="Times New Roman" pitchFamily="18" charset="0"/>
              </a:rPr>
              <a:t>  </a:t>
            </a:r>
            <a:r>
              <a:rPr lang="en-US" sz="3200" b="1" dirty="0" smtClean="0">
                <a:effectLst/>
                <a:latin typeface="Times New Roman" pitchFamily="18" charset="0"/>
                <a:cs typeface="Times New Roman" pitchFamily="18" charset="0"/>
              </a:rPr>
              <a:t>For by grace you have been saved through faith, and that not of yourselves; it is the gift of God, </a:t>
            </a:r>
          </a:p>
          <a:p>
            <a:pPr marL="514350" marR="0" indent="-514350">
              <a:lnSpc>
                <a:spcPct val="115000"/>
              </a:lnSpc>
              <a:spcBef>
                <a:spcPts val="0"/>
              </a:spcBef>
              <a:spcAft>
                <a:spcPts val="1000"/>
              </a:spcAft>
            </a:pPr>
            <a:r>
              <a:rPr lang="en-US" sz="3200" b="1" i="1" u="none" strike="noStrike" dirty="0" smtClean="0">
                <a:solidFill>
                  <a:srgbClr val="00FFFF"/>
                </a:solidFill>
                <a:effectLst/>
                <a:latin typeface="Times New Roman" pitchFamily="18" charset="0"/>
                <a:cs typeface="Times New Roman" pitchFamily="18" charset="0"/>
              </a:rPr>
              <a:t>9  </a:t>
            </a:r>
            <a:r>
              <a:rPr lang="en-US" sz="3200" b="1" u="none" strike="noStrike" dirty="0" smtClean="0">
                <a:effectLst/>
                <a:latin typeface="Times New Roman" pitchFamily="18" charset="0"/>
                <a:cs typeface="Times New Roman" pitchFamily="18" charset="0"/>
              </a:rPr>
              <a:t> </a:t>
            </a:r>
            <a:r>
              <a:rPr lang="en-US" sz="3200" b="1" dirty="0" smtClean="0">
                <a:effectLst/>
                <a:latin typeface="Times New Roman" pitchFamily="18" charset="0"/>
                <a:cs typeface="Times New Roman" pitchFamily="18" charset="0"/>
              </a:rPr>
              <a:t>not of works, lest anyone should boast. </a:t>
            </a:r>
            <a:endParaRPr lang="en-US" sz="3200" b="1" dirty="0">
              <a:effectLst/>
              <a:latin typeface="Times New Roman" pitchFamily="18" charset="0"/>
              <a:cs typeface="Times New Roman" pitchFamily="18" charset="0"/>
            </a:endParaRPr>
          </a:p>
        </p:txBody>
      </p:sp>
      <p:sp>
        <p:nvSpPr>
          <p:cNvPr id="7" name="TextBox 6"/>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414420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61122">
                                            <p:txEl>
                                              <p:pRg st="0" end="0"/>
                                            </p:txEl>
                                          </p:spTgt>
                                        </p:tgtEl>
                                        <p:attrNameLst>
                                          <p:attrName>style.visibility</p:attrName>
                                        </p:attrNameLst>
                                      </p:cBhvr>
                                      <p:to>
                                        <p:strVal val="visible"/>
                                      </p:to>
                                    </p:set>
                                    <p:animEffect transition="in" filter="dissolve">
                                      <p:cBhvr>
                                        <p:cTn id="7" dur="500"/>
                                        <p:tgtEl>
                                          <p:spTgt spid="261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09550" y="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6" name="TextBox 5"/>
          <p:cNvSpPr txBox="1"/>
          <p:nvPr/>
        </p:nvSpPr>
        <p:spPr>
          <a:xfrm>
            <a:off x="457200" y="457200"/>
            <a:ext cx="8610600" cy="6480748"/>
          </a:xfrm>
          <a:prstGeom prst="rect">
            <a:avLst/>
          </a:prstGeom>
          <a:noFill/>
        </p:spPr>
        <p:txBody>
          <a:bodyPr vert="horz" wrap="square" rtlCol="0">
            <a:spAutoFit/>
          </a:bodyPr>
          <a:lstStyle/>
          <a:p>
            <a:pPr marR="0" defTabSz="857250">
              <a:lnSpc>
                <a:spcPct val="115000"/>
              </a:lnSpc>
              <a:spcBef>
                <a:spcPts val="0"/>
              </a:spcBef>
              <a:spcAft>
                <a:spcPts val="1000"/>
              </a:spcAft>
              <a:buClr>
                <a:srgbClr val="00FFFF"/>
              </a:buClr>
            </a:pPr>
            <a:r>
              <a:rPr lang="en-US" sz="3200" b="1" dirty="0" smtClean="0"/>
              <a:t>Salvation is made possible only by God’s grace:</a:t>
            </a:r>
          </a:p>
          <a:p>
            <a:pPr marL="0" marR="0">
              <a:lnSpc>
                <a:spcPct val="115000"/>
              </a:lnSpc>
              <a:spcBef>
                <a:spcPts val="0"/>
              </a:spcBef>
              <a:spcAft>
                <a:spcPts val="1000"/>
              </a:spcAft>
            </a:pPr>
            <a:r>
              <a:rPr lang="en-US" sz="3000" b="1" i="1" u="sng" dirty="0" smtClean="0">
                <a:solidFill>
                  <a:srgbClr val="00FFFF"/>
                </a:solidFill>
              </a:rPr>
              <a:t>Matthew </a:t>
            </a:r>
            <a:r>
              <a:rPr lang="en-US" sz="3000" b="1" i="1" u="sng" dirty="0">
                <a:solidFill>
                  <a:srgbClr val="00FFFF"/>
                </a:solidFill>
              </a:rPr>
              <a:t>19:24–26 (NKJV)</a:t>
            </a:r>
            <a:r>
              <a:rPr lang="en-US" sz="3000" b="1" i="1" dirty="0">
                <a:solidFill>
                  <a:srgbClr val="00FFFF"/>
                </a:solidFill>
              </a:rPr>
              <a:t> </a:t>
            </a:r>
            <a:endParaRPr lang="en-US" sz="3000" b="1" i="1" dirty="0" smtClean="0">
              <a:solidFill>
                <a:srgbClr val="00FFFF"/>
              </a:solidFill>
            </a:endParaRPr>
          </a:p>
          <a:p>
            <a:pPr marL="571500" marR="0" indent="-571500">
              <a:lnSpc>
                <a:spcPct val="115000"/>
              </a:lnSpc>
              <a:spcBef>
                <a:spcPts val="0"/>
              </a:spcBef>
              <a:spcAft>
                <a:spcPts val="1000"/>
              </a:spcAft>
            </a:pPr>
            <a:r>
              <a:rPr lang="en-US" sz="3000" b="1" i="1" dirty="0" smtClean="0">
                <a:solidFill>
                  <a:srgbClr val="00FFFF"/>
                </a:solidFill>
              </a:rPr>
              <a:t>24</a:t>
            </a:r>
            <a:r>
              <a:rPr lang="en-US" sz="3000" b="1" dirty="0" smtClean="0">
                <a:solidFill>
                  <a:srgbClr val="00FFFF"/>
                </a:solidFill>
              </a:rPr>
              <a:t>  </a:t>
            </a:r>
            <a:r>
              <a:rPr lang="en-US" sz="3000" b="1" dirty="0" smtClean="0"/>
              <a:t>And </a:t>
            </a:r>
            <a:r>
              <a:rPr lang="en-US" sz="3000" b="1" dirty="0"/>
              <a:t>again I say to you, it is easier for a camel to go through the eye of a needle than for a rich man to </a:t>
            </a:r>
            <a:r>
              <a:rPr lang="en-US" sz="3000" b="1" dirty="0">
                <a:solidFill>
                  <a:srgbClr val="FFFF00"/>
                </a:solidFill>
              </a:rPr>
              <a:t>enter</a:t>
            </a:r>
            <a:r>
              <a:rPr lang="en-US" sz="3000" b="1" dirty="0"/>
              <a:t> the kingdom of God.” </a:t>
            </a:r>
            <a:endParaRPr lang="en-US" sz="3000" b="1" dirty="0" smtClean="0"/>
          </a:p>
          <a:p>
            <a:pPr marL="571500" marR="0" indent="-571500">
              <a:lnSpc>
                <a:spcPct val="115000"/>
              </a:lnSpc>
              <a:spcBef>
                <a:spcPts val="0"/>
              </a:spcBef>
              <a:spcAft>
                <a:spcPts val="1000"/>
              </a:spcAft>
            </a:pPr>
            <a:r>
              <a:rPr lang="en-US" sz="3000" b="1" i="1" dirty="0" smtClean="0">
                <a:solidFill>
                  <a:srgbClr val="00FFFF"/>
                </a:solidFill>
              </a:rPr>
              <a:t>25 </a:t>
            </a:r>
            <a:r>
              <a:rPr lang="en-US" sz="3000" b="1" dirty="0" smtClean="0"/>
              <a:t> When </a:t>
            </a:r>
            <a:r>
              <a:rPr lang="en-US" sz="3000" b="1" dirty="0"/>
              <a:t>His disciples heard it, they were greatly astonished, saying, “Who then can be </a:t>
            </a:r>
            <a:r>
              <a:rPr lang="en-US" sz="3000" b="1" dirty="0">
                <a:solidFill>
                  <a:srgbClr val="FFFF00"/>
                </a:solidFill>
              </a:rPr>
              <a:t>saved</a:t>
            </a:r>
            <a:r>
              <a:rPr lang="en-US" sz="3000" b="1" dirty="0"/>
              <a:t> </a:t>
            </a:r>
            <a:r>
              <a:rPr lang="en-US" sz="3000" b="1" i="1" dirty="0" smtClean="0">
                <a:solidFill>
                  <a:srgbClr val="00FFFF"/>
                </a:solidFill>
              </a:rPr>
              <a:t>[enter </a:t>
            </a:r>
            <a:r>
              <a:rPr lang="en-US" sz="3000" b="1" i="1" dirty="0">
                <a:solidFill>
                  <a:srgbClr val="00FFFF"/>
                </a:solidFill>
              </a:rPr>
              <a:t>into </a:t>
            </a:r>
            <a:r>
              <a:rPr lang="en-US" sz="3000" b="1" i="1" dirty="0" smtClean="0">
                <a:solidFill>
                  <a:srgbClr val="00FFFF"/>
                </a:solidFill>
              </a:rPr>
              <a:t>heaven]</a:t>
            </a:r>
            <a:r>
              <a:rPr lang="en-US" sz="3000" b="1" dirty="0" smtClean="0"/>
              <a:t>?” </a:t>
            </a:r>
          </a:p>
          <a:p>
            <a:pPr marL="571500" marR="0" indent="-571500">
              <a:lnSpc>
                <a:spcPct val="115000"/>
              </a:lnSpc>
              <a:spcBef>
                <a:spcPts val="0"/>
              </a:spcBef>
              <a:spcAft>
                <a:spcPts val="1000"/>
              </a:spcAft>
            </a:pPr>
            <a:r>
              <a:rPr lang="en-US" sz="3000" b="1" i="1" dirty="0" smtClean="0">
                <a:solidFill>
                  <a:srgbClr val="00FFFF"/>
                </a:solidFill>
              </a:rPr>
              <a:t>26 </a:t>
            </a:r>
            <a:r>
              <a:rPr lang="en-US" sz="3000" b="1" dirty="0" smtClean="0"/>
              <a:t> But </a:t>
            </a:r>
            <a:r>
              <a:rPr lang="en-US" sz="3000" b="1" dirty="0"/>
              <a:t>Jesus looked at them and said to them, “</a:t>
            </a:r>
            <a:r>
              <a:rPr lang="en-US" sz="3000" b="1" dirty="0">
                <a:solidFill>
                  <a:srgbClr val="FFFF00"/>
                </a:solidFill>
              </a:rPr>
              <a:t>With men this is impossible</a:t>
            </a:r>
            <a:r>
              <a:rPr lang="en-US" sz="3000" b="1" dirty="0"/>
              <a:t>, but with God </a:t>
            </a:r>
            <a:r>
              <a:rPr lang="en-US" sz="3000" b="1" dirty="0">
                <a:solidFill>
                  <a:srgbClr val="FFFF00"/>
                </a:solidFill>
              </a:rPr>
              <a:t>all</a:t>
            </a:r>
            <a:r>
              <a:rPr lang="en-US" sz="3000" b="1" dirty="0"/>
              <a:t> things are possible.” </a:t>
            </a:r>
            <a:endParaRPr lang="en-US" sz="3000" b="1" dirty="0" smtClean="0">
              <a:solidFill>
                <a:srgbClr val="00FFFF"/>
              </a:solidFill>
              <a:effectLst/>
              <a:latin typeface="Times New Roman" pitchFamily="18" charset="0"/>
              <a:cs typeface="Times New Roman" pitchFamily="18" charset="0"/>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46232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143000"/>
            <a:ext cx="8648700" cy="5806718"/>
          </a:xfrm>
          <a:prstGeom prst="rect">
            <a:avLst/>
          </a:prstGeom>
          <a:noFill/>
        </p:spPr>
        <p:txBody>
          <a:bodyPr vert="horz" wrap="square" rtlCol="0">
            <a:spAutoFit/>
          </a:bodyPr>
          <a:lstStyle/>
          <a:p>
            <a:pPr marL="514350" marR="0" indent="-514350">
              <a:spcBef>
                <a:spcPts val="0"/>
              </a:spcBef>
              <a:spcAft>
                <a:spcPts val="1000"/>
              </a:spcAft>
            </a:pPr>
            <a:r>
              <a:rPr lang="en-US" sz="3000" b="1" i="1" u="sng" dirty="0" smtClean="0">
                <a:solidFill>
                  <a:srgbClr val="00FFFF"/>
                </a:solidFill>
                <a:effectLst/>
                <a:cs typeface="Times New Roman" pitchFamily="18" charset="0"/>
              </a:rPr>
              <a:t>Matt. 24:13 (NKJV)</a:t>
            </a:r>
            <a:r>
              <a:rPr lang="en-US" sz="3000" b="1" dirty="0" smtClean="0">
                <a:effectLst/>
                <a:cs typeface="Times New Roman" pitchFamily="18" charset="0"/>
              </a:rPr>
              <a:t> But he who </a:t>
            </a:r>
            <a:r>
              <a:rPr lang="en-US" sz="3000" b="1" dirty="0" smtClean="0">
                <a:solidFill>
                  <a:srgbClr val="FFFF00"/>
                </a:solidFill>
                <a:effectLst/>
                <a:cs typeface="Times New Roman" pitchFamily="18" charset="0"/>
              </a:rPr>
              <a:t>endures</a:t>
            </a:r>
            <a:r>
              <a:rPr lang="en-US" sz="3000" b="1" dirty="0" smtClean="0">
                <a:effectLst/>
                <a:cs typeface="Times New Roman" pitchFamily="18" charset="0"/>
              </a:rPr>
              <a:t> </a:t>
            </a:r>
            <a:r>
              <a:rPr lang="en-US" sz="3000" b="1" i="1" dirty="0" smtClean="0">
                <a:solidFill>
                  <a:srgbClr val="00FFFF"/>
                </a:solidFill>
                <a:effectLst/>
                <a:cs typeface="Times New Roman" pitchFamily="18" charset="0"/>
              </a:rPr>
              <a:t>[works hard enough]</a:t>
            </a:r>
            <a:r>
              <a:rPr lang="en-US" sz="3000" b="1" dirty="0" smtClean="0">
                <a:effectLst/>
                <a:cs typeface="Times New Roman" pitchFamily="18" charset="0"/>
              </a:rPr>
              <a:t> to the end shall be saved. </a:t>
            </a:r>
          </a:p>
          <a:p>
            <a:pPr marL="514350" marR="0" indent="-514350">
              <a:spcBef>
                <a:spcPts val="1200"/>
              </a:spcBef>
              <a:spcAft>
                <a:spcPts val="600"/>
              </a:spcAft>
            </a:pPr>
            <a:r>
              <a:rPr lang="en-US" sz="3000" b="1" i="1" u="sng" dirty="0" smtClean="0">
                <a:solidFill>
                  <a:srgbClr val="00FFFF"/>
                </a:solidFill>
                <a:effectLst/>
                <a:cs typeface="Times New Roman" pitchFamily="18" charset="0"/>
              </a:rPr>
              <a:t>James 1:12 (NKJV)</a:t>
            </a:r>
            <a:r>
              <a:rPr lang="en-US" sz="3000" b="1" i="1" dirty="0" smtClean="0">
                <a:solidFill>
                  <a:srgbClr val="00FFFF"/>
                </a:solidFill>
                <a:effectLst/>
                <a:cs typeface="Times New Roman" pitchFamily="18" charset="0"/>
              </a:rPr>
              <a:t>  </a:t>
            </a:r>
            <a:r>
              <a:rPr lang="en-US" sz="3000" b="1" dirty="0" smtClean="0">
                <a:effectLst/>
                <a:cs typeface="Times New Roman" pitchFamily="18" charset="0"/>
              </a:rPr>
              <a:t>Blessed is the man who </a:t>
            </a:r>
            <a:r>
              <a:rPr lang="en-US" sz="3000" b="1" dirty="0" smtClean="0">
                <a:solidFill>
                  <a:srgbClr val="FFFF00"/>
                </a:solidFill>
                <a:effectLst/>
                <a:cs typeface="Times New Roman" pitchFamily="18" charset="0"/>
              </a:rPr>
              <a:t>endures</a:t>
            </a:r>
            <a:r>
              <a:rPr lang="en-US" sz="3000" b="1" dirty="0" smtClean="0">
                <a:effectLst/>
                <a:cs typeface="Times New Roman" pitchFamily="18" charset="0"/>
              </a:rPr>
              <a:t> </a:t>
            </a:r>
            <a:r>
              <a:rPr lang="en-US" sz="3000" b="1" i="1" dirty="0" smtClean="0">
                <a:solidFill>
                  <a:srgbClr val="00FFFF"/>
                </a:solidFill>
                <a:effectLst/>
                <a:cs typeface="Times New Roman" pitchFamily="18" charset="0"/>
              </a:rPr>
              <a:t>[by his own power] </a:t>
            </a:r>
            <a:r>
              <a:rPr lang="en-US" sz="3000" b="1" dirty="0" smtClean="0">
                <a:effectLst/>
                <a:cs typeface="Times New Roman" pitchFamily="18" charset="0"/>
              </a:rPr>
              <a:t>temptation; for when he has been approved, he will receive the </a:t>
            </a:r>
            <a:r>
              <a:rPr lang="en-US" sz="3000" b="1" dirty="0" smtClean="0">
                <a:solidFill>
                  <a:srgbClr val="FFFF00"/>
                </a:solidFill>
                <a:effectLst/>
                <a:cs typeface="Times New Roman" pitchFamily="18" charset="0"/>
              </a:rPr>
              <a:t>crown of life </a:t>
            </a:r>
            <a:r>
              <a:rPr lang="en-US" sz="3000" b="1" i="1" dirty="0" smtClean="0">
                <a:solidFill>
                  <a:srgbClr val="00FFFF"/>
                </a:solidFill>
                <a:effectLst/>
                <a:cs typeface="Times New Roman" pitchFamily="18" charset="0"/>
              </a:rPr>
              <a:t>[heaven]</a:t>
            </a:r>
            <a:r>
              <a:rPr lang="en-US" sz="3000" b="1" dirty="0" smtClean="0">
                <a:effectLst/>
                <a:cs typeface="Times New Roman" pitchFamily="18" charset="0"/>
              </a:rPr>
              <a:t> which the Lord has promised to those who love Him.</a:t>
            </a:r>
          </a:p>
          <a:p>
            <a:pPr marL="514350" indent="-514350">
              <a:spcBef>
                <a:spcPts val="1200"/>
              </a:spcBef>
              <a:spcAft>
                <a:spcPts val="600"/>
              </a:spcAft>
            </a:pPr>
            <a:r>
              <a:rPr lang="en-US" sz="3200" b="1" i="1" u="sng" dirty="0" smtClean="0">
                <a:solidFill>
                  <a:srgbClr val="00FFFF"/>
                </a:solidFill>
                <a:effectLst/>
              </a:rPr>
              <a:t>1 Tim. 4:16 (NIV)</a:t>
            </a:r>
            <a:r>
              <a:rPr lang="en-US" sz="3200" b="1" i="1" dirty="0" smtClean="0">
                <a:effectLst/>
              </a:rPr>
              <a:t> </a:t>
            </a:r>
            <a:r>
              <a:rPr lang="en-US" sz="3200" b="1" dirty="0" smtClean="0">
                <a:effectLst/>
              </a:rPr>
              <a:t>Watch your life and doctrine closely. </a:t>
            </a:r>
            <a:r>
              <a:rPr lang="en-US" sz="3200" b="1" dirty="0" smtClean="0">
                <a:solidFill>
                  <a:srgbClr val="FFFF00"/>
                </a:solidFill>
                <a:effectLst/>
              </a:rPr>
              <a:t>Persevere</a:t>
            </a:r>
            <a:r>
              <a:rPr lang="en-US" sz="3200" b="1" dirty="0" smtClean="0">
                <a:effectLst/>
              </a:rPr>
              <a:t> </a:t>
            </a:r>
            <a:r>
              <a:rPr lang="en-US" sz="3200" b="1" i="1" dirty="0" smtClean="0">
                <a:solidFill>
                  <a:srgbClr val="00FFFF"/>
                </a:solidFill>
                <a:effectLst/>
              </a:rPr>
              <a:t>[</a:t>
            </a:r>
            <a:r>
              <a:rPr lang="en-US" sz="3200" b="1" i="1" dirty="0" smtClean="0">
                <a:solidFill>
                  <a:srgbClr val="00FFFF"/>
                </a:solidFill>
              </a:rPr>
              <a:t>work </a:t>
            </a:r>
            <a:r>
              <a:rPr lang="en-US" sz="3200" b="1" i="1" dirty="0">
                <a:solidFill>
                  <a:srgbClr val="00FFFF"/>
                </a:solidFill>
              </a:rPr>
              <a:t>hard </a:t>
            </a:r>
            <a:r>
              <a:rPr lang="en-US" sz="3200" b="1" i="1" dirty="0" smtClean="0">
                <a:solidFill>
                  <a:srgbClr val="00FFFF"/>
                </a:solidFill>
              </a:rPr>
              <a:t>by </a:t>
            </a:r>
            <a:r>
              <a:rPr lang="en-US" sz="3200" b="1" i="1" dirty="0">
                <a:solidFill>
                  <a:srgbClr val="00FFFF"/>
                </a:solidFill>
              </a:rPr>
              <a:t>your own </a:t>
            </a:r>
            <a:r>
              <a:rPr lang="en-US" sz="3200" b="1" i="1" dirty="0" smtClean="0">
                <a:solidFill>
                  <a:srgbClr val="00FFFF"/>
                </a:solidFill>
              </a:rPr>
              <a:t>power]</a:t>
            </a:r>
            <a:r>
              <a:rPr lang="en-US" sz="3200" b="1" dirty="0" smtClean="0"/>
              <a:t> </a:t>
            </a:r>
            <a:r>
              <a:rPr lang="en-US" sz="3200" b="1" dirty="0" smtClean="0">
                <a:solidFill>
                  <a:srgbClr val="FFFF00"/>
                </a:solidFill>
                <a:effectLst/>
              </a:rPr>
              <a:t>in them</a:t>
            </a:r>
            <a:r>
              <a:rPr lang="en-US" sz="3200" b="1" dirty="0" smtClean="0">
                <a:effectLst/>
              </a:rPr>
              <a:t>, because if you do, you will </a:t>
            </a:r>
            <a:r>
              <a:rPr lang="en-US" sz="3200" b="1" dirty="0" smtClean="0">
                <a:solidFill>
                  <a:srgbClr val="FFFF00"/>
                </a:solidFill>
                <a:effectLst/>
              </a:rPr>
              <a:t>save</a:t>
            </a:r>
            <a:r>
              <a:rPr lang="en-US" sz="3200" b="1" dirty="0" smtClean="0">
                <a:effectLst/>
              </a:rPr>
              <a:t> both yourself and your hearers. </a:t>
            </a:r>
          </a:p>
        </p:txBody>
      </p:sp>
      <p:sp>
        <p:nvSpPr>
          <p:cNvPr id="4" name="Rectangle 2"/>
          <p:cNvSpPr txBox="1">
            <a:spLocks noChangeArrowheads="1"/>
          </p:cNvSpPr>
          <p:nvPr/>
        </p:nvSpPr>
        <p:spPr bwMode="auto">
          <a:xfrm>
            <a:off x="152400" y="152400"/>
            <a:ext cx="8915400" cy="1022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algn="l" eaLnBrk="1" hangingPunct="1">
              <a:lnSpc>
                <a:spcPct val="90000"/>
              </a:lnSpc>
              <a:spcBef>
                <a:spcPct val="55000"/>
              </a:spcBef>
              <a:buClr>
                <a:srgbClr val="00FFFF"/>
              </a:buClr>
              <a:defRPr/>
            </a:pPr>
            <a:r>
              <a:rPr lang="en-US" b="1" i="1" dirty="0" smtClean="0">
                <a:solidFill>
                  <a:srgbClr val="FFFF00"/>
                </a:solidFill>
                <a:effectLst/>
                <a:latin typeface="Garamond" pitchFamily="18" charset="0"/>
              </a:rPr>
              <a:t>Is heaven attained by a “believers power” to en-</a:t>
            </a:r>
            <a:r>
              <a:rPr lang="en-US" b="1" i="1" dirty="0" err="1" smtClean="0">
                <a:solidFill>
                  <a:srgbClr val="FFFF00"/>
                </a:solidFill>
                <a:effectLst/>
                <a:latin typeface="Garamond" pitchFamily="18" charset="0"/>
              </a:rPr>
              <a:t>dure</a:t>
            </a:r>
            <a:r>
              <a:rPr lang="en-US" b="1" i="1" dirty="0" smtClean="0">
                <a:solidFill>
                  <a:srgbClr val="FFFF00"/>
                </a:solidFill>
                <a:effectLst/>
                <a:latin typeface="Garamond" pitchFamily="18" charset="0"/>
              </a:rPr>
              <a:t>, persevere, and do good?: </a:t>
            </a:r>
            <a:endParaRPr lang="en-US" b="1" i="1" dirty="0">
              <a:solidFill>
                <a:srgbClr val="FFFF00"/>
              </a:solidFill>
              <a:effectLst/>
              <a:latin typeface="Garamond" pitchFamily="18" charset="0"/>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257276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219200"/>
            <a:ext cx="8763000" cy="4708981"/>
          </a:xfrm>
          <a:prstGeom prst="rect">
            <a:avLst/>
          </a:prstGeom>
        </p:spPr>
        <p:txBody>
          <a:bodyPr wrap="square">
            <a:spAutoFit/>
          </a:bodyPr>
          <a:lstStyle/>
          <a:p>
            <a:pPr marL="457200" indent="-457200">
              <a:buClr>
                <a:srgbClr val="00FFFF"/>
              </a:buClr>
              <a:buFont typeface="Arial" pitchFamily="34" charset="0"/>
              <a:buChar char="•"/>
            </a:pPr>
            <a:r>
              <a:rPr lang="en-US" sz="3000" b="1" dirty="0"/>
              <a:t>The above passages are not about the </a:t>
            </a:r>
            <a:r>
              <a:rPr lang="en-US" sz="3000" b="1" dirty="0">
                <a:solidFill>
                  <a:srgbClr val="FFFF00"/>
                </a:solidFill>
              </a:rPr>
              <a:t>believer’s </a:t>
            </a:r>
            <a:r>
              <a:rPr lang="en-US" sz="3000" b="1" u="sng" dirty="0">
                <a:solidFill>
                  <a:srgbClr val="FFFF00"/>
                </a:solidFill>
              </a:rPr>
              <a:t>own</a:t>
            </a:r>
            <a:r>
              <a:rPr lang="en-US" sz="3000" b="1" dirty="0">
                <a:solidFill>
                  <a:srgbClr val="FFFF00"/>
                </a:solidFill>
              </a:rPr>
              <a:t> </a:t>
            </a:r>
            <a:r>
              <a:rPr lang="en-US" sz="3000" b="1" i="1" dirty="0">
                <a:solidFill>
                  <a:srgbClr val="FFFF00"/>
                </a:solidFill>
              </a:rPr>
              <a:t>power</a:t>
            </a:r>
            <a:r>
              <a:rPr lang="en-US" sz="3000" b="1" dirty="0"/>
              <a:t> to gain </a:t>
            </a:r>
            <a:r>
              <a:rPr lang="en-US" sz="3000" b="1" dirty="0" smtClean="0"/>
              <a:t>entrance into heaven; </a:t>
            </a:r>
            <a:r>
              <a:rPr lang="en-US" sz="3000" b="1" dirty="0"/>
              <a:t>since only God’s power can do that! </a:t>
            </a:r>
            <a:endParaRPr lang="en-US" sz="3000" b="1" dirty="0" smtClean="0"/>
          </a:p>
          <a:p>
            <a:pPr marL="457200" indent="-457200">
              <a:buClr>
                <a:srgbClr val="00FFFF"/>
              </a:buClr>
              <a:buFont typeface="Arial" pitchFamily="34" charset="0"/>
              <a:buChar char="•"/>
            </a:pPr>
            <a:endParaRPr lang="en-US" sz="3000" b="1" dirty="0" smtClean="0"/>
          </a:p>
          <a:p>
            <a:pPr marL="457200" indent="-457200">
              <a:buClr>
                <a:srgbClr val="00FFFF"/>
              </a:buClr>
              <a:buFont typeface="Arial" pitchFamily="34" charset="0"/>
              <a:buChar char="•"/>
            </a:pPr>
            <a:r>
              <a:rPr lang="en-US" sz="3000" b="1" dirty="0" smtClean="0"/>
              <a:t>Rather</a:t>
            </a:r>
            <a:r>
              <a:rPr lang="en-US" sz="3000" b="1" dirty="0"/>
              <a:t>, these passages focus on believers </a:t>
            </a:r>
            <a:r>
              <a:rPr lang="en-US" sz="3000" b="1" i="1" u="sng" dirty="0"/>
              <a:t>choosing</a:t>
            </a:r>
            <a:r>
              <a:rPr lang="en-US" sz="3000" b="1" dirty="0"/>
              <a:t> to persevere in faith to help carry them through trials. </a:t>
            </a:r>
            <a:endParaRPr lang="en-US" sz="3000" b="1" dirty="0" smtClean="0"/>
          </a:p>
          <a:p>
            <a:pPr marL="457200" indent="-457200">
              <a:buClr>
                <a:srgbClr val="00FFFF"/>
              </a:buClr>
              <a:buFont typeface="Arial" pitchFamily="34" charset="0"/>
              <a:buChar char="•"/>
            </a:pPr>
            <a:endParaRPr lang="en-US" sz="3000" b="1" dirty="0"/>
          </a:p>
          <a:p>
            <a:pPr marL="457200" indent="-457200">
              <a:buClr>
                <a:srgbClr val="00FFFF"/>
              </a:buClr>
              <a:buFont typeface="Arial" pitchFamily="34" charset="0"/>
              <a:buChar char="•"/>
            </a:pPr>
            <a:r>
              <a:rPr lang="en-US" sz="3000" b="1" dirty="0" smtClean="0"/>
              <a:t>What </a:t>
            </a:r>
            <a:r>
              <a:rPr lang="en-US" sz="3000" b="1" dirty="0"/>
              <a:t>kind of faith gives you power to “persevere” in trials?</a:t>
            </a:r>
          </a:p>
        </p:txBody>
      </p:sp>
      <p:sp>
        <p:nvSpPr>
          <p:cNvPr id="4" name="Rectangle 2"/>
          <p:cNvSpPr txBox="1">
            <a:spLocks noChangeArrowheads="1"/>
          </p:cNvSpPr>
          <p:nvPr/>
        </p:nvSpPr>
        <p:spPr bwMode="auto">
          <a:xfrm>
            <a:off x="152400" y="1524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324798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884396"/>
            <a:ext cx="8763000" cy="4370427"/>
          </a:xfrm>
          <a:prstGeom prst="rect">
            <a:avLst/>
          </a:prstGeom>
        </p:spPr>
        <p:txBody>
          <a:bodyPr wrap="square">
            <a:spAutoFit/>
          </a:bodyPr>
          <a:lstStyle/>
          <a:p>
            <a:r>
              <a:rPr lang="en-US" sz="3200" b="1" dirty="0"/>
              <a:t>Jesus provides an example what faith can </a:t>
            </a:r>
            <a:r>
              <a:rPr lang="en-US" sz="3200" b="1" dirty="0" smtClean="0"/>
              <a:t>do:</a:t>
            </a:r>
          </a:p>
          <a:p>
            <a:endParaRPr lang="en-US" sz="1200" b="1" i="1" u="sng" dirty="0"/>
          </a:p>
          <a:p>
            <a:r>
              <a:rPr lang="en-US" sz="3200" b="1" i="1" u="sng" dirty="0" smtClean="0">
                <a:solidFill>
                  <a:srgbClr val="00FFFF"/>
                </a:solidFill>
              </a:rPr>
              <a:t>Matthew </a:t>
            </a:r>
            <a:r>
              <a:rPr lang="en-US" sz="3200" b="1" i="1" u="sng" dirty="0">
                <a:solidFill>
                  <a:srgbClr val="00FFFF"/>
                </a:solidFill>
              </a:rPr>
              <a:t>21:21 (NKJV)</a:t>
            </a:r>
            <a:r>
              <a:rPr lang="en-US" sz="3200" b="1" dirty="0"/>
              <a:t>  </a:t>
            </a:r>
            <a:endParaRPr lang="en-US" sz="3200" b="1" dirty="0" smtClean="0"/>
          </a:p>
          <a:p>
            <a:pPr marL="514350" indent="-514350">
              <a:spcBef>
                <a:spcPts val="1200"/>
              </a:spcBef>
            </a:pPr>
            <a:r>
              <a:rPr lang="en-US" sz="3200" b="1" i="1" dirty="0" smtClean="0">
                <a:solidFill>
                  <a:srgbClr val="00FFFF"/>
                </a:solidFill>
              </a:rPr>
              <a:t>21 </a:t>
            </a:r>
            <a:r>
              <a:rPr lang="en-US" sz="3200" b="1" dirty="0" smtClean="0"/>
              <a:t>So </a:t>
            </a:r>
            <a:r>
              <a:rPr lang="en-US" sz="3200" b="1" dirty="0"/>
              <a:t>Jesus answered and said to them, “Assuredly, I say to you, if you have faith and do not doubt, you will not only do what was done to the fig tree, but also if you say to this mountain, ‘Be removed and be cast into the sea,’ it will be done. </a:t>
            </a:r>
          </a:p>
        </p:txBody>
      </p:sp>
      <p:sp>
        <p:nvSpPr>
          <p:cNvPr id="4" name="Rectangle 2"/>
          <p:cNvSpPr txBox="1">
            <a:spLocks noChangeArrowheads="1"/>
          </p:cNvSpPr>
          <p:nvPr/>
        </p:nvSpPr>
        <p:spPr bwMode="auto">
          <a:xfrm>
            <a:off x="152400" y="1524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10425885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5447645"/>
          </a:xfrm>
          <a:prstGeom prst="rect">
            <a:avLst/>
          </a:prstGeom>
        </p:spPr>
        <p:txBody>
          <a:bodyPr wrap="square">
            <a:spAutoFit/>
          </a:bodyPr>
          <a:lstStyle/>
          <a:p>
            <a:pPr marL="457200" indent="-457200">
              <a:buClr>
                <a:srgbClr val="00FFFF"/>
              </a:buClr>
              <a:buFont typeface="Arial" pitchFamily="34" charset="0"/>
              <a:buChar char="•"/>
            </a:pPr>
            <a:r>
              <a:rPr lang="en-US" sz="3200" b="1" dirty="0" smtClean="0"/>
              <a:t>Only </a:t>
            </a:r>
            <a:r>
              <a:rPr lang="en-US" sz="3200" b="1" dirty="0"/>
              <a:t>God’s </a:t>
            </a:r>
            <a:r>
              <a:rPr lang="en-US" sz="3200" b="1" i="1" dirty="0"/>
              <a:t>power</a:t>
            </a:r>
            <a:r>
              <a:rPr lang="en-US" sz="3200" b="1" dirty="0"/>
              <a:t> can cast a mountain into the sea. </a:t>
            </a:r>
            <a:endParaRPr lang="en-US" sz="3200" b="1" dirty="0" smtClean="0"/>
          </a:p>
          <a:p>
            <a:pPr marL="457200" indent="-457200">
              <a:spcBef>
                <a:spcPts val="2400"/>
              </a:spcBef>
              <a:buClr>
                <a:srgbClr val="00FFFF"/>
              </a:buClr>
              <a:buFont typeface="Arial" pitchFamily="34" charset="0"/>
              <a:buChar char="•"/>
            </a:pPr>
            <a:r>
              <a:rPr lang="en-US" sz="3200" b="1" dirty="0" smtClean="0"/>
              <a:t>This </a:t>
            </a:r>
            <a:r>
              <a:rPr lang="en-US" sz="3200" b="1" dirty="0"/>
              <a:t>means that if a believer taps into God’s </a:t>
            </a:r>
            <a:r>
              <a:rPr lang="en-US" sz="3200" b="1" i="1" dirty="0"/>
              <a:t>power</a:t>
            </a:r>
            <a:r>
              <a:rPr lang="en-US" sz="3200" b="1" dirty="0"/>
              <a:t> by his own faith, </a:t>
            </a:r>
            <a:r>
              <a:rPr lang="en-US" sz="3200" b="1" dirty="0">
                <a:solidFill>
                  <a:srgbClr val="FFFF00"/>
                </a:solidFill>
              </a:rPr>
              <a:t>and</a:t>
            </a:r>
            <a:r>
              <a:rPr lang="en-US" sz="3200" b="1" i="1" dirty="0">
                <a:solidFill>
                  <a:srgbClr val="FFFF00"/>
                </a:solidFill>
              </a:rPr>
              <a:t> </a:t>
            </a:r>
            <a:r>
              <a:rPr lang="en-US" sz="3200" b="1" i="1" u="sng" dirty="0">
                <a:solidFill>
                  <a:srgbClr val="FFFF00"/>
                </a:solidFill>
              </a:rPr>
              <a:t>if</a:t>
            </a:r>
            <a:r>
              <a:rPr lang="en-US" sz="3200" b="1" dirty="0">
                <a:solidFill>
                  <a:srgbClr val="FFFF00"/>
                </a:solidFill>
              </a:rPr>
              <a:t> it is God’s will</a:t>
            </a:r>
            <a:r>
              <a:rPr lang="en-US" sz="3200" b="1" dirty="0"/>
              <a:t>, then the mountain will be cast into the sea. </a:t>
            </a:r>
            <a:endParaRPr lang="en-US" sz="3200" b="1" dirty="0" smtClean="0"/>
          </a:p>
          <a:p>
            <a:pPr marL="457200" indent="-457200">
              <a:spcBef>
                <a:spcPts val="2400"/>
              </a:spcBef>
              <a:buClr>
                <a:srgbClr val="00FFFF"/>
              </a:buClr>
              <a:buFont typeface="Arial" pitchFamily="34" charset="0"/>
              <a:buChar char="•"/>
            </a:pPr>
            <a:r>
              <a:rPr lang="en-US" sz="3200" b="1" dirty="0" smtClean="0"/>
              <a:t>This </a:t>
            </a:r>
            <a:r>
              <a:rPr lang="en-US" sz="3200" b="1" dirty="0"/>
              <a:t>fits quite well with Biblical faith. Faith is “receptivity of God’s activity.” </a:t>
            </a:r>
            <a:endParaRPr lang="en-US" sz="3200" b="1" dirty="0" smtClean="0"/>
          </a:p>
          <a:p>
            <a:pPr marL="457200" indent="-457200">
              <a:spcBef>
                <a:spcPts val="2400"/>
              </a:spcBef>
              <a:buClr>
                <a:srgbClr val="00FFFF"/>
              </a:buClr>
              <a:buFont typeface="Arial" pitchFamily="34" charset="0"/>
              <a:buChar char="•"/>
            </a:pPr>
            <a:r>
              <a:rPr lang="en-US" sz="3200" b="1" dirty="0" smtClean="0"/>
              <a:t>Notice</a:t>
            </a:r>
            <a:r>
              <a:rPr lang="en-US" sz="3200" b="1" dirty="0"/>
              <a:t>, faith is </a:t>
            </a:r>
            <a:r>
              <a:rPr lang="en-US" sz="3200" b="1" i="1" dirty="0"/>
              <a:t>my</a:t>
            </a:r>
            <a:r>
              <a:rPr lang="en-US" sz="3200" b="1" dirty="0"/>
              <a:t> receptivity to what God </a:t>
            </a:r>
            <a:r>
              <a:rPr lang="en-US" sz="3200" b="1" i="1" dirty="0"/>
              <a:t>wants</a:t>
            </a:r>
            <a:r>
              <a:rPr lang="en-US" sz="3200" b="1" dirty="0"/>
              <a:t> to accomplish with His activity. </a:t>
            </a:r>
            <a:endParaRPr lang="en-US" sz="3200" b="1" dirty="0" smtClean="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2130726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7171"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5" name="TextBox 4"/>
          <p:cNvSpPr txBox="1"/>
          <p:nvPr/>
        </p:nvSpPr>
        <p:spPr>
          <a:xfrm>
            <a:off x="152400" y="1219200"/>
            <a:ext cx="8915400" cy="2528888"/>
          </a:xfrm>
          <a:prstGeom prst="rect">
            <a:avLst/>
          </a:prstGeom>
          <a:noFill/>
        </p:spPr>
        <p:txBody>
          <a:bodyPr>
            <a:spAutoFit/>
          </a:bodyPr>
          <a:lstStyle/>
          <a:p>
            <a:pPr>
              <a:spcBef>
                <a:spcPts val="0"/>
              </a:spcBef>
              <a:spcAft>
                <a:spcPts val="1000"/>
              </a:spcAft>
              <a:defRPr/>
            </a:pPr>
            <a:r>
              <a:rPr lang="en-US" sz="3000" b="1" i="1" u="sng" dirty="0">
                <a:solidFill>
                  <a:srgbClr val="00FFFF"/>
                </a:solidFill>
                <a:latin typeface="Times New Roman" pitchFamily="18" charset="0"/>
                <a:cs typeface="Times New Roman" pitchFamily="18" charset="0"/>
              </a:rPr>
              <a:t>Acts 3:17–21 (NKJV)</a:t>
            </a:r>
            <a:r>
              <a:rPr lang="en-US" sz="3000" b="1" dirty="0">
                <a:latin typeface="Times New Roman" pitchFamily="18" charset="0"/>
                <a:cs typeface="Times New Roman" pitchFamily="18" charset="0"/>
              </a:rPr>
              <a:t>  </a:t>
            </a:r>
          </a:p>
          <a:p>
            <a:pPr marL="685800" indent="-685800">
              <a:spcBef>
                <a:spcPts val="0"/>
              </a:spcBef>
              <a:spcAft>
                <a:spcPts val="1000"/>
              </a:spcAft>
              <a:defRPr/>
            </a:pPr>
            <a:r>
              <a:rPr lang="en-US" sz="3000" b="1" i="1" dirty="0">
                <a:solidFill>
                  <a:srgbClr val="00FFFF"/>
                </a:solidFill>
                <a:latin typeface="Times New Roman" pitchFamily="18" charset="0"/>
                <a:cs typeface="Times New Roman" pitchFamily="18" charset="0"/>
              </a:rPr>
              <a:t>21</a:t>
            </a:r>
            <a:r>
              <a:rPr lang="en-US" sz="3000" b="1" dirty="0">
                <a:latin typeface="Times New Roman" pitchFamily="18" charset="0"/>
                <a:cs typeface="Times New Roman" pitchFamily="18" charset="0"/>
              </a:rPr>
              <a:t>   </a:t>
            </a:r>
            <a:r>
              <a:rPr lang="en-US" sz="3000" b="1" i="1" dirty="0">
                <a:solidFill>
                  <a:srgbClr val="00FFFF"/>
                </a:solidFill>
                <a:latin typeface="Times New Roman" pitchFamily="18" charset="0"/>
                <a:cs typeface="Times New Roman" pitchFamily="18" charset="0"/>
              </a:rPr>
              <a:t>[Jesus] </a:t>
            </a:r>
            <a:r>
              <a:rPr lang="en-US" sz="3000" b="1" dirty="0">
                <a:latin typeface="Times New Roman" pitchFamily="18" charset="0"/>
                <a:cs typeface="Times New Roman" pitchFamily="18" charset="0"/>
              </a:rPr>
              <a:t>whom heaven must receive </a:t>
            </a:r>
            <a:r>
              <a:rPr lang="en-US" sz="3000" b="1" u="sng" dirty="0">
                <a:solidFill>
                  <a:srgbClr val="FFFF00"/>
                </a:solidFill>
                <a:latin typeface="Times New Roman" pitchFamily="18" charset="0"/>
                <a:cs typeface="Times New Roman" pitchFamily="18" charset="0"/>
              </a:rPr>
              <a:t>until</a:t>
            </a:r>
            <a:r>
              <a:rPr lang="en-US" sz="3000" b="1" dirty="0">
                <a:solidFill>
                  <a:srgbClr val="FFFF00"/>
                </a:solidFill>
                <a:latin typeface="Times New Roman" pitchFamily="18" charset="0"/>
                <a:cs typeface="Times New Roman" pitchFamily="18" charset="0"/>
              </a:rPr>
              <a:t> the times of </a:t>
            </a:r>
            <a:r>
              <a:rPr lang="en-US" sz="3000" b="1" u="sng" dirty="0">
                <a:solidFill>
                  <a:srgbClr val="FFFF00"/>
                </a:solidFill>
                <a:latin typeface="Times New Roman" pitchFamily="18" charset="0"/>
                <a:cs typeface="Times New Roman" pitchFamily="18" charset="0"/>
              </a:rPr>
              <a:t>restoration</a:t>
            </a:r>
            <a:r>
              <a:rPr lang="en-US" sz="3000" b="1" dirty="0">
                <a:solidFill>
                  <a:srgbClr val="FFFF00"/>
                </a:solidFill>
                <a:latin typeface="Times New Roman" pitchFamily="18" charset="0"/>
                <a:cs typeface="Times New Roman" pitchFamily="18" charset="0"/>
              </a:rPr>
              <a:t> of </a:t>
            </a:r>
            <a:r>
              <a:rPr lang="en-US" sz="3000" b="1" u="sng" dirty="0">
                <a:solidFill>
                  <a:srgbClr val="FFFF00"/>
                </a:solidFill>
                <a:latin typeface="Times New Roman" pitchFamily="18" charset="0"/>
                <a:cs typeface="Times New Roman" pitchFamily="18" charset="0"/>
              </a:rPr>
              <a:t>all</a:t>
            </a:r>
            <a:r>
              <a:rPr lang="en-US" sz="3000" b="1" dirty="0">
                <a:solidFill>
                  <a:srgbClr val="FFFF00"/>
                </a:solidFill>
                <a:latin typeface="Times New Roman" pitchFamily="18" charset="0"/>
                <a:cs typeface="Times New Roman" pitchFamily="18" charset="0"/>
              </a:rPr>
              <a:t> things</a:t>
            </a:r>
            <a:r>
              <a:rPr lang="en-US" sz="3000" b="1" dirty="0">
                <a:latin typeface="Times New Roman" pitchFamily="18" charset="0"/>
                <a:cs typeface="Times New Roman" pitchFamily="18" charset="0"/>
              </a:rPr>
              <a:t>,</a:t>
            </a:r>
            <a:r>
              <a:rPr lang="en-US" sz="3000" b="1" dirty="0">
                <a:solidFill>
                  <a:srgbClr val="00FFFF"/>
                </a:solidFill>
                <a:latin typeface="Times New Roman" pitchFamily="18" charset="0"/>
                <a:cs typeface="Times New Roman" pitchFamily="18" charset="0"/>
              </a:rPr>
              <a:t>*</a:t>
            </a:r>
            <a:r>
              <a:rPr lang="en-US" sz="3000" b="1" dirty="0">
                <a:latin typeface="Times New Roman" pitchFamily="18" charset="0"/>
                <a:cs typeface="Times New Roman" pitchFamily="18" charset="0"/>
              </a:rPr>
              <a:t> which God has spoken by the mouth of all His holy prophets </a:t>
            </a:r>
            <a:r>
              <a:rPr lang="en-US" sz="3000" b="1" dirty="0">
                <a:solidFill>
                  <a:srgbClr val="FFFF00"/>
                </a:solidFill>
                <a:latin typeface="Times New Roman" pitchFamily="18" charset="0"/>
                <a:cs typeface="Times New Roman" pitchFamily="18" charset="0"/>
              </a:rPr>
              <a:t>since the world began</a:t>
            </a:r>
            <a:r>
              <a:rPr lang="en-US" sz="3000" b="1" dirty="0">
                <a:latin typeface="Times New Roman" pitchFamily="18" charset="0"/>
                <a:cs typeface="Times New Roman" pitchFamily="18" charset="0"/>
              </a:rPr>
              <a:t>. </a:t>
            </a:r>
          </a:p>
        </p:txBody>
      </p:sp>
      <p:sp>
        <p:nvSpPr>
          <p:cNvPr id="6" name="Rectangle 5"/>
          <p:cNvSpPr>
            <a:spLocks noChangeArrowheads="1"/>
          </p:cNvSpPr>
          <p:nvPr/>
        </p:nvSpPr>
        <p:spPr bwMode="auto">
          <a:xfrm>
            <a:off x="457200" y="3886200"/>
            <a:ext cx="7848600" cy="2062163"/>
          </a:xfrm>
          <a:prstGeom prst="rect">
            <a:avLst/>
          </a:prstGeom>
          <a:noFill/>
          <a:ln w="57150">
            <a:solidFill>
              <a:schemeClr val="bg2">
                <a:lumMod val="60000"/>
                <a:lumOff val="40000"/>
              </a:schemeClr>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p>
            <a:pPr algn="ctr">
              <a:spcBef>
                <a:spcPts val="1200"/>
              </a:spcBef>
              <a:buClr>
                <a:srgbClr val="00FFFF"/>
              </a:buClr>
              <a:defRPr/>
            </a:pPr>
            <a:r>
              <a:rPr lang="en-US" sz="3200" b="1" dirty="0">
                <a:solidFill>
                  <a:srgbClr val="FFFF00"/>
                </a:solidFill>
              </a:rPr>
              <a:t>The Church </a:t>
            </a:r>
            <a:r>
              <a:rPr lang="en-US" sz="3200" b="1" dirty="0"/>
              <a:t>does </a:t>
            </a:r>
            <a:r>
              <a:rPr lang="en-US" sz="3200" b="1" u="sng" dirty="0"/>
              <a:t>not</a:t>
            </a:r>
            <a:r>
              <a:rPr lang="en-US" sz="3200" b="1" dirty="0"/>
              <a:t> experience the “restoration of all things” </a:t>
            </a:r>
            <a:r>
              <a:rPr lang="en-US" sz="3200" b="1" u="sng" dirty="0">
                <a:solidFill>
                  <a:srgbClr val="FFFF00"/>
                </a:solidFill>
              </a:rPr>
              <a:t>on earth</a:t>
            </a:r>
            <a:r>
              <a:rPr lang="en-US" sz="3200" b="1" dirty="0">
                <a:solidFill>
                  <a:srgbClr val="FFFF00"/>
                </a:solidFill>
              </a:rPr>
              <a:t> until  </a:t>
            </a:r>
            <a:r>
              <a:rPr lang="en-US" sz="3200" b="1" i="1" dirty="0">
                <a:solidFill>
                  <a:srgbClr val="FFFF00"/>
                </a:solidFill>
              </a:rPr>
              <a:t>after</a:t>
            </a:r>
            <a:r>
              <a:rPr lang="en-US" sz="3200" b="1" dirty="0"/>
              <a:t> Jesus returns to earth at His 2</a:t>
            </a:r>
            <a:r>
              <a:rPr lang="en-US" sz="3200" b="1" baseline="30000" dirty="0"/>
              <a:t>nd</a:t>
            </a:r>
            <a:r>
              <a:rPr lang="en-US" sz="3200" b="1" dirty="0"/>
              <a:t> Coming as King in power and majesty!</a:t>
            </a:r>
          </a:p>
        </p:txBody>
      </p:sp>
      <p:sp>
        <p:nvSpPr>
          <p:cNvPr id="7" name="Rectangle 6"/>
          <p:cNvSpPr>
            <a:spLocks noChangeArrowheads="1"/>
          </p:cNvSpPr>
          <p:nvPr/>
        </p:nvSpPr>
        <p:spPr bwMode="auto">
          <a:xfrm>
            <a:off x="228600" y="6172200"/>
            <a:ext cx="82296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ts val="1800"/>
              </a:spcBef>
              <a:buClr>
                <a:srgbClr val="00FFFF"/>
              </a:buClr>
            </a:pPr>
            <a:r>
              <a:rPr lang="en-US" sz="3200" b="1">
                <a:solidFill>
                  <a:srgbClr val="00FFFF"/>
                </a:solidFill>
              </a:rPr>
              <a:t>*</a:t>
            </a:r>
            <a:r>
              <a:rPr lang="en-US" sz="3200" b="1"/>
              <a:t> “the KINGDOM Future” </a:t>
            </a:r>
            <a:r>
              <a:rPr lang="en-US" sz="3200" b="1" i="1">
                <a:solidFill>
                  <a:srgbClr val="00FFFF"/>
                </a:solidFill>
              </a:rPr>
              <a:t>[Acts 1:6]</a:t>
            </a:r>
            <a:r>
              <a:rPr lang="en-US" sz="3200" b="1"/>
              <a:t>. </a:t>
            </a:r>
          </a:p>
        </p:txBody>
      </p:sp>
      <p:sp>
        <p:nvSpPr>
          <p:cNvPr id="8" name="Rectangle 7"/>
          <p:cNvSpPr/>
          <p:nvPr/>
        </p:nvSpPr>
        <p:spPr>
          <a:xfrm>
            <a:off x="228600" y="685800"/>
            <a:ext cx="8763000" cy="554038"/>
          </a:xfrm>
          <a:prstGeom prst="rect">
            <a:avLst/>
          </a:prstGeom>
        </p:spPr>
        <p:txBody>
          <a:bodyPr>
            <a:spAutoFit/>
          </a:bodyPr>
          <a:lstStyle/>
          <a:p>
            <a:pPr eaLnBrk="0" hangingPunct="0">
              <a:spcBef>
                <a:spcPts val="1200"/>
              </a:spcBef>
              <a:buClr>
                <a:srgbClr val="00FFFF"/>
              </a:buClr>
              <a:defRPr/>
            </a:pPr>
            <a:r>
              <a:rPr lang="en-US" sz="3000" b="1" i="1" dirty="0">
                <a:solidFill>
                  <a:srgbClr val="FFFF00"/>
                </a:solidFill>
                <a:cs typeface="+mn-cs"/>
              </a:rPr>
              <a:t>Restoration</a:t>
            </a:r>
            <a:r>
              <a:rPr lang="en-US" sz="3000" b="1" dirty="0">
                <a:solidFill>
                  <a:srgbClr val="FFFF00"/>
                </a:solidFill>
                <a:cs typeface="+mn-cs"/>
              </a:rPr>
              <a:t> is clearly explained in the book of Acts: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3277820"/>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200" b="1" dirty="0" smtClean="0"/>
              <a:t>If God’s activity </a:t>
            </a:r>
            <a:r>
              <a:rPr lang="en-US" sz="3200" b="1" dirty="0"/>
              <a:t>does </a:t>
            </a:r>
            <a:r>
              <a:rPr lang="en-US" sz="3200" b="1" u="sng" dirty="0"/>
              <a:t>not</a:t>
            </a:r>
            <a:r>
              <a:rPr lang="en-US" sz="3200" b="1" dirty="0"/>
              <a:t> include moving a mountain into the sea, then no matter how much faith I have to move it into the sea, </a:t>
            </a:r>
            <a:r>
              <a:rPr lang="en-US" sz="3200" b="1" dirty="0" smtClean="0"/>
              <a:t>the mountain will </a:t>
            </a:r>
            <a:r>
              <a:rPr lang="en-US" sz="3200" b="1" dirty="0"/>
              <a:t>not be moved. </a:t>
            </a:r>
            <a:endParaRPr lang="en-US" sz="3200" b="1" dirty="0" smtClean="0"/>
          </a:p>
          <a:p>
            <a:pPr marL="457200" indent="-457200">
              <a:spcBef>
                <a:spcPts val="1800"/>
              </a:spcBef>
              <a:buClr>
                <a:srgbClr val="00FFFF"/>
              </a:buClr>
              <a:buFont typeface="Arial" pitchFamily="34" charset="0"/>
              <a:buChar char="•"/>
            </a:pPr>
            <a:r>
              <a:rPr lang="en-US" sz="3200" b="1" dirty="0" smtClean="0"/>
              <a:t>Remember that Jesus </a:t>
            </a:r>
            <a:r>
              <a:rPr lang="en-US" sz="3200" b="1" dirty="0"/>
              <a:t>prayed in the garden </a:t>
            </a:r>
            <a:r>
              <a:rPr lang="en-US" sz="3200" b="1" i="1" dirty="0">
                <a:solidFill>
                  <a:srgbClr val="FFFF00"/>
                </a:solidFill>
              </a:rPr>
              <a:t>“not my will be done, but yours.”</a:t>
            </a:r>
            <a:r>
              <a:rPr lang="en-US" sz="3200" b="1" dirty="0"/>
              <a:t> </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1305814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4001095"/>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200" b="1" dirty="0"/>
              <a:t>On the other hand, the kind of faith that perseveres through trials is </a:t>
            </a:r>
            <a:r>
              <a:rPr lang="en-US" sz="3200" b="1" u="sng" dirty="0">
                <a:solidFill>
                  <a:srgbClr val="FFFF00"/>
                </a:solidFill>
              </a:rPr>
              <a:t>always</a:t>
            </a:r>
            <a:r>
              <a:rPr lang="en-US" sz="3200" b="1" dirty="0">
                <a:solidFill>
                  <a:srgbClr val="FFFF00"/>
                </a:solidFill>
              </a:rPr>
              <a:t> available to all believers</a:t>
            </a:r>
            <a:r>
              <a:rPr lang="en-US" sz="3200" b="1" dirty="0"/>
              <a:t>. </a:t>
            </a:r>
            <a:endParaRPr lang="en-US" sz="3200" b="1" dirty="0" smtClean="0"/>
          </a:p>
          <a:p>
            <a:pPr marL="457200" indent="-457200">
              <a:spcBef>
                <a:spcPts val="1800"/>
              </a:spcBef>
              <a:buClr>
                <a:srgbClr val="00FFFF"/>
              </a:buClr>
              <a:buFont typeface="Arial" pitchFamily="34" charset="0"/>
              <a:buChar char="•"/>
            </a:pPr>
            <a:r>
              <a:rPr lang="en-US" sz="3200" b="1" dirty="0" smtClean="0"/>
              <a:t>God </a:t>
            </a:r>
            <a:r>
              <a:rPr lang="en-US" sz="3200" b="1" dirty="0"/>
              <a:t>expects all believes to </a:t>
            </a:r>
            <a:r>
              <a:rPr lang="en-US" sz="3200" b="1" dirty="0">
                <a:solidFill>
                  <a:srgbClr val="FFFF00"/>
                </a:solidFill>
              </a:rPr>
              <a:t>“</a:t>
            </a:r>
            <a:r>
              <a:rPr lang="en-US" sz="3200" b="1" u="sng" dirty="0">
                <a:solidFill>
                  <a:srgbClr val="FFFF00"/>
                </a:solidFill>
              </a:rPr>
              <a:t>live</a:t>
            </a:r>
            <a:r>
              <a:rPr lang="en-US" sz="3200" b="1" dirty="0">
                <a:solidFill>
                  <a:srgbClr val="FFFF00"/>
                </a:solidFill>
              </a:rPr>
              <a:t> by faith,” </a:t>
            </a:r>
            <a:r>
              <a:rPr lang="en-US" sz="3200" b="1" dirty="0"/>
              <a:t>that they may persevere through trials. </a:t>
            </a:r>
            <a:endParaRPr lang="en-US" sz="3200" b="1" dirty="0" smtClean="0"/>
          </a:p>
          <a:p>
            <a:pPr marL="457200" indent="-457200">
              <a:spcBef>
                <a:spcPts val="1800"/>
              </a:spcBef>
              <a:buClr>
                <a:srgbClr val="00FFFF"/>
              </a:buClr>
              <a:buFont typeface="Arial" pitchFamily="34" charset="0"/>
              <a:buChar char="•"/>
            </a:pPr>
            <a:r>
              <a:rPr lang="en-US" sz="3200" b="1" dirty="0" smtClean="0"/>
              <a:t>We read that those </a:t>
            </a:r>
            <a:r>
              <a:rPr lang="en-US" sz="3200" b="1" dirty="0"/>
              <a:t>who are </a:t>
            </a:r>
            <a:r>
              <a:rPr lang="en-US" sz="3200" b="1" dirty="0">
                <a:solidFill>
                  <a:srgbClr val="FFFF00"/>
                </a:solidFill>
              </a:rPr>
              <a:t>justified</a:t>
            </a:r>
            <a:r>
              <a:rPr lang="en-US" sz="3200" b="1" dirty="0"/>
              <a:t> will “</a:t>
            </a:r>
            <a:r>
              <a:rPr lang="en-US" sz="3200" b="1" u="sng" dirty="0"/>
              <a:t>live</a:t>
            </a:r>
            <a:r>
              <a:rPr lang="en-US" sz="3200" b="1" dirty="0"/>
              <a:t> by faith!” (Gal. 3:11-12; Rom. 1:17). </a:t>
            </a:r>
            <a:endParaRPr lang="en-US" sz="3200" b="1" dirty="0" smtClean="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18025831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4724370"/>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200" b="1" dirty="0" smtClean="0"/>
              <a:t>This is what James meant when he wrote the following:</a:t>
            </a:r>
          </a:p>
          <a:p>
            <a:pPr marL="628650" indent="-628650">
              <a:spcBef>
                <a:spcPts val="1800"/>
              </a:spcBef>
              <a:buClr>
                <a:srgbClr val="00FFFF"/>
              </a:buClr>
            </a:pPr>
            <a:r>
              <a:rPr lang="en-US" sz="3200" b="1" i="1" u="sng" dirty="0" smtClean="0">
                <a:solidFill>
                  <a:srgbClr val="00FFFF"/>
                </a:solidFill>
              </a:rPr>
              <a:t>James </a:t>
            </a:r>
            <a:r>
              <a:rPr lang="en-US" sz="3200" b="1" i="1" u="sng" dirty="0">
                <a:solidFill>
                  <a:srgbClr val="00FFFF"/>
                </a:solidFill>
              </a:rPr>
              <a:t>2:24 (NKJV)</a:t>
            </a:r>
            <a:r>
              <a:rPr lang="en-US" sz="3200" b="1" i="1" dirty="0">
                <a:solidFill>
                  <a:srgbClr val="00FFFF"/>
                </a:solidFill>
              </a:rPr>
              <a:t> </a:t>
            </a:r>
            <a:r>
              <a:rPr lang="en-US" sz="3200" b="1" dirty="0"/>
              <a:t>You see then that a man is </a:t>
            </a:r>
            <a:r>
              <a:rPr lang="en-US" sz="3200" b="1" dirty="0">
                <a:solidFill>
                  <a:srgbClr val="FFFF00"/>
                </a:solidFill>
              </a:rPr>
              <a:t>justified by works</a:t>
            </a:r>
            <a:r>
              <a:rPr lang="en-US" sz="3200" b="1" dirty="0"/>
              <a:t>, and not by faith only</a:t>
            </a:r>
            <a:r>
              <a:rPr lang="en-US" sz="3200" i="1" dirty="0"/>
              <a:t>. </a:t>
            </a:r>
            <a:endParaRPr lang="en-US" sz="3200" i="1" dirty="0" smtClean="0"/>
          </a:p>
          <a:p>
            <a:pPr marL="457200" indent="-457200">
              <a:spcBef>
                <a:spcPts val="1800"/>
              </a:spcBef>
              <a:buClr>
                <a:srgbClr val="00FFFF"/>
              </a:buClr>
              <a:buFont typeface="Arial" pitchFamily="34" charset="0"/>
              <a:buChar char="•"/>
            </a:pPr>
            <a:r>
              <a:rPr lang="en-US" sz="3200" b="1" dirty="0" smtClean="0"/>
              <a:t>In </a:t>
            </a:r>
            <a:r>
              <a:rPr lang="en-US" sz="3200" b="1" dirty="0"/>
              <a:t>other words, James emphasizes that </a:t>
            </a:r>
            <a:r>
              <a:rPr lang="en-US" sz="3200" b="1" i="1" dirty="0">
                <a:solidFill>
                  <a:srgbClr val="FFFF00"/>
                </a:solidFill>
              </a:rPr>
              <a:t>“the just shall </a:t>
            </a:r>
            <a:r>
              <a:rPr lang="en-US" sz="3200" b="1" i="1" u="sng" dirty="0">
                <a:solidFill>
                  <a:srgbClr val="FFFF00"/>
                </a:solidFill>
              </a:rPr>
              <a:t>live</a:t>
            </a:r>
            <a:r>
              <a:rPr lang="en-US" sz="3200" i="1" dirty="0"/>
              <a:t> </a:t>
            </a:r>
            <a:r>
              <a:rPr lang="en-US" sz="3200" b="1" i="1" dirty="0" smtClean="0">
                <a:solidFill>
                  <a:srgbClr val="00FFFF"/>
                </a:solidFill>
              </a:rPr>
              <a:t>[do works]</a:t>
            </a:r>
            <a:r>
              <a:rPr lang="en-US" sz="3200" b="1" dirty="0" smtClean="0"/>
              <a:t> </a:t>
            </a:r>
            <a:r>
              <a:rPr lang="en-US" sz="3200" b="1" i="1" dirty="0">
                <a:solidFill>
                  <a:srgbClr val="FFFF00"/>
                </a:solidFill>
              </a:rPr>
              <a:t>by faith.” </a:t>
            </a:r>
            <a:endParaRPr lang="en-US" sz="3200" b="1" i="1" dirty="0" smtClean="0">
              <a:solidFill>
                <a:srgbClr val="FFFF00"/>
              </a:solidFill>
            </a:endParaRPr>
          </a:p>
          <a:p>
            <a:pPr marL="457200" indent="-457200">
              <a:spcBef>
                <a:spcPts val="1800"/>
              </a:spcBef>
              <a:buClr>
                <a:srgbClr val="00FFFF"/>
              </a:buClr>
              <a:buFont typeface="Arial" pitchFamily="34" charset="0"/>
              <a:buChar char="•"/>
            </a:pPr>
            <a:r>
              <a:rPr lang="en-US" sz="3200" b="1" dirty="0" smtClean="0"/>
              <a:t>They </a:t>
            </a:r>
            <a:r>
              <a:rPr lang="en-US" sz="3200" b="1" dirty="0"/>
              <a:t>shall persevere, or “</a:t>
            </a:r>
            <a:r>
              <a:rPr lang="en-US" sz="3200" b="1" dirty="0" smtClean="0"/>
              <a:t>overcome…,” as part of the faith process.</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230587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6694140"/>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200" b="1" dirty="0"/>
              <a:t>Matthew 24:13, James 1:12, and 1 Timothy 4:16 are not about gaining entrance into heaven by the </a:t>
            </a:r>
            <a:r>
              <a:rPr lang="en-US" sz="3200" b="1" i="1" dirty="0"/>
              <a:t>power</a:t>
            </a:r>
            <a:r>
              <a:rPr lang="en-US" sz="3200" b="1" dirty="0"/>
              <a:t> of the believer! </a:t>
            </a:r>
            <a:endParaRPr lang="en-US" sz="3200" b="1" dirty="0" smtClean="0"/>
          </a:p>
          <a:p>
            <a:pPr marL="457200" indent="-457200">
              <a:spcBef>
                <a:spcPts val="1800"/>
              </a:spcBef>
              <a:buClr>
                <a:srgbClr val="00FFFF"/>
              </a:buClr>
              <a:buFont typeface="Arial" pitchFamily="34" charset="0"/>
              <a:buChar char="•"/>
            </a:pPr>
            <a:r>
              <a:rPr lang="en-US" sz="3200" b="1" dirty="0" smtClean="0"/>
              <a:t>1 </a:t>
            </a:r>
            <a:r>
              <a:rPr lang="en-US" sz="3200" b="1" dirty="0"/>
              <a:t>Timothy 4:16 exhorts believers to persevere, </a:t>
            </a:r>
            <a:r>
              <a:rPr lang="en-US" sz="3200" b="1" dirty="0">
                <a:solidFill>
                  <a:srgbClr val="FFFF00"/>
                </a:solidFill>
              </a:rPr>
              <a:t>or “overcome,” </a:t>
            </a:r>
            <a:r>
              <a:rPr lang="en-US" sz="3200" b="1" dirty="0" smtClean="0"/>
              <a:t>through faith </a:t>
            </a:r>
            <a:r>
              <a:rPr lang="en-US" sz="3200" b="1" dirty="0"/>
              <a:t>by </a:t>
            </a:r>
            <a:r>
              <a:rPr lang="en-US" sz="3200" b="1" i="1" dirty="0">
                <a:solidFill>
                  <a:srgbClr val="FFFF00"/>
                </a:solidFill>
              </a:rPr>
              <a:t>applying sound doctrine to their life</a:t>
            </a:r>
            <a:r>
              <a:rPr lang="en-US" sz="3200" b="1" dirty="0"/>
              <a:t>. </a:t>
            </a:r>
            <a:endParaRPr lang="en-US" sz="3200" b="1" dirty="0" smtClean="0"/>
          </a:p>
          <a:p>
            <a:pPr marL="457200" indent="-457200">
              <a:spcBef>
                <a:spcPts val="1800"/>
              </a:spcBef>
              <a:buClr>
                <a:srgbClr val="00FFFF"/>
              </a:buClr>
            </a:pPr>
            <a:r>
              <a:rPr lang="en-US" sz="3200" b="1" i="1" u="sng" dirty="0" smtClean="0">
                <a:solidFill>
                  <a:srgbClr val="00FFFF"/>
                </a:solidFill>
                <a:effectLst/>
              </a:rPr>
              <a:t>1 Tim. 4:16 (NIV)</a:t>
            </a:r>
            <a:r>
              <a:rPr lang="en-US" sz="3200" b="1" i="1" dirty="0" smtClean="0">
                <a:effectLst/>
              </a:rPr>
              <a:t> </a:t>
            </a:r>
            <a:r>
              <a:rPr lang="en-US" sz="3200" b="1" dirty="0" smtClean="0">
                <a:effectLst/>
              </a:rPr>
              <a:t>Watch your life and doctrine closely. </a:t>
            </a:r>
            <a:r>
              <a:rPr lang="en-US" sz="3200" b="1" dirty="0" smtClean="0">
                <a:solidFill>
                  <a:srgbClr val="FFFF00"/>
                </a:solidFill>
                <a:effectLst/>
              </a:rPr>
              <a:t>Persevere</a:t>
            </a:r>
            <a:r>
              <a:rPr lang="en-US" sz="3200" b="1" dirty="0" smtClean="0">
                <a:effectLst/>
              </a:rPr>
              <a:t> </a:t>
            </a:r>
            <a:r>
              <a:rPr lang="en-US" sz="3200" b="1" i="1" dirty="0" smtClean="0">
                <a:solidFill>
                  <a:srgbClr val="00FFFF"/>
                </a:solidFill>
                <a:effectLst/>
              </a:rPr>
              <a:t>[or overcome]</a:t>
            </a:r>
            <a:r>
              <a:rPr lang="en-US" sz="3200" b="1" dirty="0" smtClean="0">
                <a:effectLst/>
              </a:rPr>
              <a:t> </a:t>
            </a:r>
            <a:r>
              <a:rPr lang="en-US" sz="3200" b="1" dirty="0" smtClean="0">
                <a:solidFill>
                  <a:srgbClr val="FFFF00"/>
                </a:solidFill>
                <a:effectLst/>
              </a:rPr>
              <a:t>in them </a:t>
            </a:r>
            <a:r>
              <a:rPr lang="en-US" sz="3200" b="1" i="1" dirty="0" smtClean="0">
                <a:solidFill>
                  <a:srgbClr val="00FFFF"/>
                </a:solidFill>
                <a:effectLst/>
              </a:rPr>
              <a:t>[in sound doctrine, e.g., “it is by grace that you are saved…”]</a:t>
            </a:r>
            <a:r>
              <a:rPr lang="en-US" sz="3200" b="1" dirty="0" smtClean="0">
                <a:effectLst/>
              </a:rPr>
              <a:t>, because if you do, you will </a:t>
            </a:r>
            <a:r>
              <a:rPr lang="en-US" sz="3200" b="1" dirty="0" smtClean="0">
                <a:solidFill>
                  <a:srgbClr val="FFFF00"/>
                </a:solidFill>
                <a:effectLst/>
              </a:rPr>
              <a:t>save</a:t>
            </a:r>
            <a:r>
              <a:rPr lang="en-US" sz="3200" b="1" dirty="0" smtClean="0">
                <a:effectLst/>
              </a:rPr>
              <a:t> both yourself and your hearers. </a:t>
            </a:r>
          </a:p>
          <a:p>
            <a:pPr>
              <a:spcBef>
                <a:spcPts val="1800"/>
              </a:spcBef>
              <a:buClr>
                <a:srgbClr val="00FFFF"/>
              </a:buClr>
            </a:pPr>
            <a:endParaRPr lang="en-US" sz="3200" b="1" dirty="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71515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4262705"/>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200" b="1" dirty="0" smtClean="0"/>
              <a:t>If </a:t>
            </a:r>
            <a:r>
              <a:rPr lang="en-US" sz="3200" b="1" dirty="0"/>
              <a:t>sound doctrine, such as </a:t>
            </a:r>
            <a:r>
              <a:rPr lang="en-US" sz="3200" b="1" dirty="0">
                <a:solidFill>
                  <a:srgbClr val="FFFF00"/>
                </a:solidFill>
              </a:rPr>
              <a:t>salvation by grace through faith alone</a:t>
            </a:r>
            <a:r>
              <a:rPr lang="en-US" sz="3200" b="1" dirty="0"/>
              <a:t>, is not applied to the believer’s life, then the believer will not go to heaven. </a:t>
            </a:r>
            <a:endParaRPr lang="en-US" sz="3200" b="1" dirty="0" smtClean="0"/>
          </a:p>
          <a:p>
            <a:pPr marL="457200" indent="-457200">
              <a:spcBef>
                <a:spcPts val="1800"/>
              </a:spcBef>
              <a:buClr>
                <a:srgbClr val="00FFFF"/>
              </a:buClr>
              <a:buFont typeface="Arial" pitchFamily="34" charset="0"/>
              <a:buChar char="•"/>
            </a:pPr>
            <a:r>
              <a:rPr lang="en-US" sz="3200" b="1" dirty="0" smtClean="0"/>
              <a:t>The </a:t>
            </a:r>
            <a:r>
              <a:rPr lang="en-US" sz="3200" b="1" i="1" dirty="0"/>
              <a:t>power</a:t>
            </a:r>
            <a:r>
              <a:rPr lang="en-US" sz="3200" b="1" dirty="0"/>
              <a:t> of the believer comes from faith; and faith alone! </a:t>
            </a:r>
            <a:r>
              <a:rPr lang="en-US" sz="3200" b="1" dirty="0">
                <a:solidFill>
                  <a:srgbClr val="FFFF00"/>
                </a:solidFill>
              </a:rPr>
              <a:t>As the believer </a:t>
            </a:r>
            <a:r>
              <a:rPr lang="en-US" sz="3200" b="1" i="1" u="sng" dirty="0">
                <a:solidFill>
                  <a:srgbClr val="FFFF00"/>
                </a:solidFill>
              </a:rPr>
              <a:t>chooses</a:t>
            </a:r>
            <a:r>
              <a:rPr lang="en-US" sz="3200" b="1" dirty="0">
                <a:solidFill>
                  <a:srgbClr val="FFFF00"/>
                </a:solidFill>
              </a:rPr>
              <a:t> to “</a:t>
            </a:r>
            <a:r>
              <a:rPr lang="en-US" sz="3200" b="1" u="sng" dirty="0">
                <a:solidFill>
                  <a:srgbClr val="FFFF00"/>
                </a:solidFill>
              </a:rPr>
              <a:t>live</a:t>
            </a:r>
            <a:r>
              <a:rPr lang="en-US" sz="3200" b="1" dirty="0">
                <a:solidFill>
                  <a:srgbClr val="FFFF00"/>
                </a:solidFill>
              </a:rPr>
              <a:t> </a:t>
            </a:r>
            <a:r>
              <a:rPr lang="en-US" sz="3200" b="1" i="1" dirty="0" smtClean="0">
                <a:solidFill>
                  <a:srgbClr val="00FFFF"/>
                </a:solidFill>
              </a:rPr>
              <a:t>[work out his own salvation with fear and trembling]</a:t>
            </a:r>
            <a:r>
              <a:rPr lang="en-US" sz="3200" b="1" dirty="0" smtClean="0">
                <a:solidFill>
                  <a:srgbClr val="FFFF00"/>
                </a:solidFill>
              </a:rPr>
              <a:t> by </a:t>
            </a:r>
            <a:r>
              <a:rPr lang="en-US" sz="3200" b="1" dirty="0">
                <a:solidFill>
                  <a:srgbClr val="FFFF00"/>
                </a:solidFill>
              </a:rPr>
              <a:t>faith”</a:t>
            </a:r>
            <a:r>
              <a:rPr lang="en-US" sz="3200" b="1" dirty="0"/>
              <a:t> then He is justified. </a:t>
            </a:r>
            <a:endParaRPr lang="en-US" sz="3200" b="1" dirty="0" smtClean="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1</a:t>
            </a:r>
            <a:endParaRPr lang="en-US" sz="2400" b="1" dirty="0"/>
          </a:p>
        </p:txBody>
      </p:sp>
    </p:spTree>
    <p:extLst>
      <p:ext uri="{BB962C8B-B14F-4D97-AF65-F5344CB8AC3E}">
        <p14:creationId xmlns:p14="http://schemas.microsoft.com/office/powerpoint/2010/main" xmlns="" val="23070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584775"/>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200" b="1" dirty="0"/>
              <a:t>With this both James and Paul agree  </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p:nvPr/>
        </p:nvSpPr>
        <p:spPr>
          <a:xfrm>
            <a:off x="381000" y="1561540"/>
            <a:ext cx="8610600" cy="1791260"/>
          </a:xfrm>
          <a:prstGeom prst="rect">
            <a:avLst/>
          </a:prstGeom>
          <a:noFill/>
        </p:spPr>
        <p:txBody>
          <a:bodyPr vert="horz" wrap="square" rtlCol="0">
            <a:spAutoFit/>
          </a:bodyPr>
          <a:lstStyle/>
          <a:p>
            <a:pPr marL="457200" marR="0" indent="-457200">
              <a:lnSpc>
                <a:spcPct val="115000"/>
              </a:lnSpc>
              <a:spcBef>
                <a:spcPts val="0"/>
              </a:spcBef>
              <a:spcAft>
                <a:spcPts val="1000"/>
              </a:spcAft>
            </a:pPr>
            <a:r>
              <a:rPr lang="en-US" sz="3200" b="1" i="1" u="sng" dirty="0" smtClean="0">
                <a:solidFill>
                  <a:srgbClr val="00FFFF"/>
                </a:solidFill>
                <a:effectLst/>
              </a:rPr>
              <a:t>James 2:24 (NIV)</a:t>
            </a:r>
            <a:r>
              <a:rPr lang="en-US" sz="3200" b="1" dirty="0" smtClean="0">
                <a:effectLst/>
              </a:rPr>
              <a:t> </a:t>
            </a:r>
            <a:r>
              <a:rPr lang="en-US" sz="3200" b="1" u="none" strike="noStrike" dirty="0" smtClean="0">
                <a:effectLst/>
              </a:rPr>
              <a:t> </a:t>
            </a:r>
            <a:r>
              <a:rPr lang="en-US" sz="3200" b="1" dirty="0" smtClean="0">
                <a:effectLst/>
              </a:rPr>
              <a:t>You see that a person is considered </a:t>
            </a:r>
            <a:r>
              <a:rPr lang="en-US" sz="3200" b="1" dirty="0" smtClean="0">
                <a:solidFill>
                  <a:srgbClr val="FFFF00"/>
                </a:solidFill>
                <a:effectLst/>
              </a:rPr>
              <a:t>righteous</a:t>
            </a:r>
            <a:r>
              <a:rPr lang="en-US" sz="3200" b="1" dirty="0" smtClean="0">
                <a:effectLst/>
              </a:rPr>
              <a:t> </a:t>
            </a:r>
            <a:r>
              <a:rPr lang="en-US" sz="3200" b="1" i="1" dirty="0" smtClean="0">
                <a:solidFill>
                  <a:srgbClr val="00FFFF"/>
                </a:solidFill>
                <a:effectLst/>
              </a:rPr>
              <a:t>[justified]</a:t>
            </a:r>
            <a:r>
              <a:rPr lang="en-US" sz="3200" b="1" dirty="0" smtClean="0">
                <a:effectLst/>
              </a:rPr>
              <a:t> by what </a:t>
            </a:r>
            <a:r>
              <a:rPr lang="en-US" sz="3200" b="1" dirty="0" smtClean="0">
                <a:solidFill>
                  <a:srgbClr val="FFFF00"/>
                </a:solidFill>
                <a:effectLst/>
              </a:rPr>
              <a:t>they do </a:t>
            </a:r>
            <a:r>
              <a:rPr lang="en-US" sz="3200" b="1" i="1" dirty="0" smtClean="0">
                <a:solidFill>
                  <a:srgbClr val="00FFFF"/>
                </a:solidFill>
                <a:effectLst/>
              </a:rPr>
              <a:t>[works]</a:t>
            </a:r>
            <a:r>
              <a:rPr lang="en-US" sz="3200" b="1" dirty="0" smtClean="0">
                <a:effectLst/>
              </a:rPr>
              <a:t> and not by faith alone. </a:t>
            </a:r>
            <a:endParaRPr lang="en-US" sz="3200" b="1" dirty="0">
              <a:effectLst/>
            </a:endParaRPr>
          </a:p>
        </p:txBody>
      </p:sp>
      <p:sp>
        <p:nvSpPr>
          <p:cNvPr id="6" name="TextBox 5"/>
          <p:cNvSpPr txBox="1"/>
          <p:nvPr/>
        </p:nvSpPr>
        <p:spPr>
          <a:xfrm>
            <a:off x="304800" y="3542740"/>
            <a:ext cx="8610600" cy="1791260"/>
          </a:xfrm>
          <a:prstGeom prst="rect">
            <a:avLst/>
          </a:prstGeom>
          <a:noFill/>
        </p:spPr>
        <p:txBody>
          <a:bodyPr vert="horz" wrap="square" rtlCol="0">
            <a:spAutoFit/>
          </a:bodyPr>
          <a:lstStyle/>
          <a:p>
            <a:pPr marL="457200" marR="0" indent="-457200">
              <a:lnSpc>
                <a:spcPct val="115000"/>
              </a:lnSpc>
              <a:spcBef>
                <a:spcPts val="0"/>
              </a:spcBef>
              <a:spcAft>
                <a:spcPts val="1000"/>
              </a:spcAft>
            </a:pPr>
            <a:r>
              <a:rPr lang="en-US" sz="3200" b="1" i="1" u="sng" dirty="0" smtClean="0">
                <a:solidFill>
                  <a:srgbClr val="00FFFF"/>
                </a:solidFill>
                <a:effectLst/>
              </a:rPr>
              <a:t>Romans 3:31 (NIV)</a:t>
            </a:r>
            <a:r>
              <a:rPr lang="en-US" sz="3200" b="1" dirty="0" smtClean="0">
                <a:effectLst/>
              </a:rPr>
              <a:t> Do we, then, nullify the law by this faith? Not at all! Rather, we uphold the </a:t>
            </a:r>
            <a:r>
              <a:rPr lang="en-US" sz="3200" b="1" dirty="0" smtClean="0">
                <a:solidFill>
                  <a:srgbClr val="FFFF00"/>
                </a:solidFill>
                <a:effectLst/>
              </a:rPr>
              <a:t>law</a:t>
            </a:r>
            <a:r>
              <a:rPr lang="en-US" sz="3200" b="1" dirty="0" smtClean="0">
                <a:effectLst/>
              </a:rPr>
              <a:t> </a:t>
            </a:r>
            <a:r>
              <a:rPr lang="en-US" sz="3200" b="1" i="1" dirty="0" smtClean="0">
                <a:solidFill>
                  <a:srgbClr val="00FFFF"/>
                </a:solidFill>
                <a:effectLst/>
              </a:rPr>
              <a:t>[by our works]</a:t>
            </a:r>
            <a:r>
              <a:rPr lang="en-US" sz="3200" b="1" dirty="0" smtClean="0">
                <a:effectLst/>
              </a:rPr>
              <a:t>. </a:t>
            </a:r>
            <a:endParaRPr lang="en-US" sz="3200" b="1" dirty="0">
              <a:effectLst/>
            </a:endParaRPr>
          </a:p>
        </p:txBody>
      </p:sp>
      <p:sp>
        <p:nvSpPr>
          <p:cNvPr id="7" name="TextBox 6"/>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13819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2708434"/>
          </a:xfrm>
          <a:prstGeom prst="rect">
            <a:avLst/>
          </a:prstGeom>
        </p:spPr>
        <p:txBody>
          <a:bodyPr wrap="square">
            <a:spAutoFit/>
          </a:bodyPr>
          <a:lstStyle/>
          <a:p>
            <a:pPr marL="457200" indent="-457200">
              <a:buClr>
                <a:srgbClr val="00FFFF"/>
              </a:buClr>
              <a:buFont typeface="Arial" pitchFamily="34" charset="0"/>
              <a:buChar char="•"/>
            </a:pPr>
            <a:r>
              <a:rPr lang="en-US" sz="3200" b="1" dirty="0" smtClean="0"/>
              <a:t>“Enduring </a:t>
            </a:r>
            <a:r>
              <a:rPr lang="en-US" sz="3200" b="1" dirty="0"/>
              <a:t>and </a:t>
            </a:r>
            <a:r>
              <a:rPr lang="en-US" sz="3200" b="1" dirty="0" smtClean="0"/>
              <a:t>persevering” has to </a:t>
            </a:r>
            <a:r>
              <a:rPr lang="en-US" sz="3200" b="1" dirty="0"/>
              <a:t>do with the </a:t>
            </a:r>
            <a:r>
              <a:rPr lang="en-US" sz="3200" b="1" i="1" u="sng" dirty="0">
                <a:solidFill>
                  <a:srgbClr val="FFFF00"/>
                </a:solidFill>
              </a:rPr>
              <a:t>state</a:t>
            </a:r>
            <a:r>
              <a:rPr lang="en-US" sz="3200" b="1" dirty="0">
                <a:solidFill>
                  <a:srgbClr val="FFFF00"/>
                </a:solidFill>
              </a:rPr>
              <a:t> </a:t>
            </a:r>
            <a:r>
              <a:rPr lang="en-US" sz="3200" b="1" i="1" dirty="0">
                <a:solidFill>
                  <a:srgbClr val="FFFF00"/>
                </a:solidFill>
              </a:rPr>
              <a:t>of the believer’s faith</a:t>
            </a:r>
            <a:r>
              <a:rPr lang="en-US" sz="3200" b="1" dirty="0"/>
              <a:t>. </a:t>
            </a:r>
            <a:endParaRPr lang="en-US" sz="3200" b="1" dirty="0" smtClean="0"/>
          </a:p>
          <a:p>
            <a:pPr marL="457200" indent="-457200">
              <a:spcBef>
                <a:spcPts val="1200"/>
              </a:spcBef>
              <a:buClr>
                <a:srgbClr val="00FFFF"/>
              </a:buClr>
              <a:buFont typeface="Arial" pitchFamily="34" charset="0"/>
              <a:buChar char="•"/>
            </a:pPr>
            <a:r>
              <a:rPr lang="en-US" sz="3200" b="1" dirty="0" smtClean="0"/>
              <a:t>The </a:t>
            </a:r>
            <a:r>
              <a:rPr lang="en-US" sz="3200" b="1" dirty="0"/>
              <a:t>“state” </a:t>
            </a:r>
            <a:r>
              <a:rPr lang="en-US" sz="3200" b="1" i="1" dirty="0" smtClean="0">
                <a:solidFill>
                  <a:srgbClr val="00FFFF"/>
                </a:solidFill>
              </a:rPr>
              <a:t>[or condition]</a:t>
            </a:r>
            <a:r>
              <a:rPr lang="en-US" sz="3200" b="1" dirty="0" smtClean="0"/>
              <a:t> </a:t>
            </a:r>
            <a:r>
              <a:rPr lang="en-US" sz="3200" b="1" dirty="0"/>
              <a:t>of the </a:t>
            </a:r>
            <a:r>
              <a:rPr lang="en-US" sz="3200" b="1" dirty="0">
                <a:solidFill>
                  <a:srgbClr val="FFFF00"/>
                </a:solidFill>
              </a:rPr>
              <a:t>believer’s faith</a:t>
            </a:r>
            <a:r>
              <a:rPr lang="en-US" sz="3200" b="1" dirty="0"/>
              <a:t> is </a:t>
            </a:r>
            <a:r>
              <a:rPr lang="en-US" sz="3200" b="1" dirty="0" smtClean="0"/>
              <a:t>not </a:t>
            </a:r>
            <a:r>
              <a:rPr lang="en-US" sz="3200" b="1" dirty="0"/>
              <a:t>the same “state” </a:t>
            </a:r>
            <a:r>
              <a:rPr lang="en-US" sz="3200" b="1" dirty="0" smtClean="0"/>
              <a:t>as a </a:t>
            </a:r>
            <a:r>
              <a:rPr lang="en-US" sz="3200" b="1" dirty="0" smtClean="0">
                <a:solidFill>
                  <a:srgbClr val="FFFF00"/>
                </a:solidFill>
              </a:rPr>
              <a:t>demon’s faith</a:t>
            </a:r>
            <a:r>
              <a:rPr lang="en-US" sz="3200" b="1" dirty="0" smtClean="0"/>
              <a:t>, as James points out… </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166333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6201698"/>
          </a:xfrm>
          <a:prstGeom prst="rect">
            <a:avLst/>
          </a:prstGeom>
        </p:spPr>
        <p:txBody>
          <a:bodyPr wrap="square">
            <a:spAutoFit/>
          </a:bodyPr>
          <a:lstStyle/>
          <a:p>
            <a:pPr marL="457200" indent="-457200">
              <a:spcBef>
                <a:spcPts val="1800"/>
              </a:spcBef>
              <a:buClr>
                <a:srgbClr val="00FFFF"/>
              </a:buClr>
            </a:pPr>
            <a:r>
              <a:rPr lang="en-US" sz="3200" b="1" i="1" u="sng" dirty="0" smtClean="0">
                <a:solidFill>
                  <a:srgbClr val="00FFFF"/>
                </a:solidFill>
              </a:rPr>
              <a:t>James </a:t>
            </a:r>
            <a:r>
              <a:rPr lang="en-US" sz="3200" b="1" i="1" u="sng" dirty="0">
                <a:solidFill>
                  <a:srgbClr val="00FFFF"/>
                </a:solidFill>
              </a:rPr>
              <a:t>2:19 (NKJV)</a:t>
            </a:r>
            <a:r>
              <a:rPr lang="en-US" sz="3200" b="1" i="1" dirty="0"/>
              <a:t> </a:t>
            </a:r>
            <a:r>
              <a:rPr lang="en-US" sz="3200" b="1" i="1" dirty="0" smtClean="0"/>
              <a:t> </a:t>
            </a:r>
            <a:r>
              <a:rPr lang="en-US" sz="3200" b="1" dirty="0" smtClean="0"/>
              <a:t>You </a:t>
            </a:r>
            <a:r>
              <a:rPr lang="en-US" sz="3200" b="1" dirty="0"/>
              <a:t>believe that there is one </a:t>
            </a:r>
            <a:r>
              <a:rPr lang="en-US" sz="3200" b="1" dirty="0" smtClean="0"/>
              <a:t>God…. </a:t>
            </a:r>
            <a:r>
              <a:rPr lang="en-US" sz="3200" b="1" dirty="0" smtClean="0">
                <a:solidFill>
                  <a:srgbClr val="FFFF00"/>
                </a:solidFill>
              </a:rPr>
              <a:t>Even </a:t>
            </a:r>
            <a:r>
              <a:rPr lang="en-US" sz="3200" b="1" dirty="0">
                <a:solidFill>
                  <a:srgbClr val="FFFF00"/>
                </a:solidFill>
              </a:rPr>
              <a:t>the demons </a:t>
            </a:r>
            <a:r>
              <a:rPr lang="en-US" sz="3200" b="1" u="sng" dirty="0" smtClean="0">
                <a:solidFill>
                  <a:srgbClr val="FFFF00"/>
                </a:solidFill>
              </a:rPr>
              <a:t>believe</a:t>
            </a:r>
            <a:r>
              <a:rPr lang="en-US" sz="3200" b="1" dirty="0" smtClean="0"/>
              <a:t>, and tremble!</a:t>
            </a:r>
          </a:p>
          <a:p>
            <a:pPr marL="457200" indent="-457200">
              <a:spcBef>
                <a:spcPts val="1800"/>
              </a:spcBef>
              <a:buClr>
                <a:srgbClr val="00FFFF"/>
              </a:buClr>
              <a:buFont typeface="Arial" pitchFamily="34" charset="0"/>
              <a:buChar char="•"/>
              <a:tabLst>
                <a:tab pos="3771900" algn="l"/>
              </a:tabLst>
            </a:pPr>
            <a:r>
              <a:rPr lang="en-US" sz="3200" b="1" dirty="0" smtClean="0"/>
              <a:t>That Demons believe God exists is one thing…, it is quite another for a believer! </a:t>
            </a:r>
          </a:p>
          <a:p>
            <a:pPr marL="457200" indent="-457200">
              <a:spcBef>
                <a:spcPts val="1200"/>
              </a:spcBef>
              <a:buClr>
                <a:srgbClr val="00FFFF"/>
              </a:buClr>
              <a:buFont typeface="Arial" pitchFamily="34" charset="0"/>
              <a:buChar char="•"/>
              <a:tabLst>
                <a:tab pos="3771900" algn="l"/>
              </a:tabLst>
            </a:pPr>
            <a:r>
              <a:rPr lang="en-US" sz="3200" b="1" dirty="0" smtClean="0"/>
              <a:t>…a believer’s faith is activated by his </a:t>
            </a:r>
            <a:r>
              <a:rPr lang="en-US" sz="3200" b="1" i="1" u="sng" dirty="0">
                <a:solidFill>
                  <a:srgbClr val="FFFF00"/>
                </a:solidFill>
              </a:rPr>
              <a:t>choice</a:t>
            </a:r>
            <a:r>
              <a:rPr lang="en-US" sz="3200" b="1" dirty="0">
                <a:solidFill>
                  <a:srgbClr val="FFFF00"/>
                </a:solidFill>
              </a:rPr>
              <a:t> </a:t>
            </a:r>
            <a:r>
              <a:rPr lang="en-US" sz="3200" b="1" dirty="0" smtClean="0">
                <a:solidFill>
                  <a:srgbClr val="FFFF00"/>
                </a:solidFill>
              </a:rPr>
              <a:t>when he appropriates </a:t>
            </a:r>
            <a:r>
              <a:rPr lang="en-US" sz="3200" b="1" dirty="0">
                <a:solidFill>
                  <a:srgbClr val="FFFF00"/>
                </a:solidFill>
              </a:rPr>
              <a:t>“God’s” activity into </a:t>
            </a:r>
            <a:r>
              <a:rPr lang="en-US" sz="3200" b="1" dirty="0" smtClean="0">
                <a:solidFill>
                  <a:srgbClr val="FFFF00"/>
                </a:solidFill>
              </a:rPr>
              <a:t>his </a:t>
            </a:r>
            <a:r>
              <a:rPr lang="en-US" sz="3200" b="1" dirty="0">
                <a:solidFill>
                  <a:srgbClr val="FFFF00"/>
                </a:solidFill>
              </a:rPr>
              <a:t>life, </a:t>
            </a:r>
            <a:r>
              <a:rPr lang="en-US" sz="3200" b="1" dirty="0" smtClean="0"/>
              <a:t>and then he </a:t>
            </a:r>
            <a:r>
              <a:rPr lang="en-US" sz="3200" b="1" dirty="0" smtClean="0">
                <a:solidFill>
                  <a:srgbClr val="FFFF00"/>
                </a:solidFill>
              </a:rPr>
              <a:t>“</a:t>
            </a:r>
            <a:r>
              <a:rPr lang="en-US" sz="3200" b="1" i="1" dirty="0" smtClean="0">
                <a:solidFill>
                  <a:srgbClr val="FFFF00"/>
                </a:solidFill>
              </a:rPr>
              <a:t>lives</a:t>
            </a:r>
            <a:r>
              <a:rPr lang="en-US" sz="3200" b="1" dirty="0" smtClean="0">
                <a:solidFill>
                  <a:srgbClr val="FFFF00"/>
                </a:solidFill>
              </a:rPr>
              <a:t> </a:t>
            </a:r>
            <a:r>
              <a:rPr lang="en-US" sz="3200" b="1" dirty="0">
                <a:solidFill>
                  <a:srgbClr val="FFFF00"/>
                </a:solidFill>
              </a:rPr>
              <a:t>by faith.”</a:t>
            </a:r>
            <a:r>
              <a:rPr lang="en-US" sz="3200" b="1" dirty="0"/>
              <a:t> </a:t>
            </a:r>
            <a:r>
              <a:rPr lang="en-US" sz="3200" b="1" dirty="0" smtClean="0"/>
              <a:t>Demons do not do that---they simply tremble!</a:t>
            </a:r>
          </a:p>
          <a:p>
            <a:pPr marL="457200" indent="-457200">
              <a:spcBef>
                <a:spcPts val="1200"/>
              </a:spcBef>
              <a:buClr>
                <a:srgbClr val="00FFFF"/>
              </a:buClr>
              <a:buFont typeface="Arial" pitchFamily="34" charset="0"/>
              <a:buChar char="•"/>
              <a:tabLst>
                <a:tab pos="3771900" algn="l"/>
              </a:tabLst>
            </a:pPr>
            <a:r>
              <a:rPr lang="en-US" sz="3200" b="1" dirty="0" smtClean="0"/>
              <a:t>A believer </a:t>
            </a:r>
            <a:r>
              <a:rPr lang="en-US" sz="3200" b="1" i="1" dirty="0" smtClean="0">
                <a:solidFill>
                  <a:srgbClr val="FFFF00"/>
                </a:solidFill>
              </a:rPr>
              <a:t>“works out his salvation in fear and trembling” (Phil 2:12) </a:t>
            </a:r>
            <a:r>
              <a:rPr lang="en-US" sz="3200" b="1" dirty="0" smtClean="0"/>
              <a:t>because “choices” are involved while he seeks to please God.</a:t>
            </a:r>
            <a:endParaRPr lang="en-US" sz="3200" dirty="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63723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828800"/>
            <a:ext cx="8001000" cy="2062103"/>
          </a:xfrm>
          <a:prstGeom prst="rect">
            <a:avLst/>
          </a:prstGeom>
        </p:spPr>
        <p:txBody>
          <a:bodyPr wrap="square">
            <a:spAutoFit/>
          </a:bodyPr>
          <a:lstStyle/>
          <a:p>
            <a:r>
              <a:rPr lang="en-US" sz="3200" b="1" i="1" u="sng" dirty="0">
                <a:solidFill>
                  <a:srgbClr val="00FFFF"/>
                </a:solidFill>
              </a:rPr>
              <a:t>KEY POINT</a:t>
            </a:r>
            <a:r>
              <a:rPr lang="en-US" sz="3200" b="1" i="1" dirty="0">
                <a:solidFill>
                  <a:srgbClr val="00FFFF"/>
                </a:solidFill>
              </a:rPr>
              <a:t>:</a:t>
            </a:r>
            <a:r>
              <a:rPr lang="en-US" sz="3200" b="1" dirty="0">
                <a:solidFill>
                  <a:srgbClr val="00FFFF"/>
                </a:solidFill>
              </a:rPr>
              <a:t> </a:t>
            </a:r>
            <a:r>
              <a:rPr lang="en-US" sz="3200" b="1" dirty="0"/>
              <a:t>By continually being aware of my faith choices, then I will have greater opportunity to “overcome,” by the </a:t>
            </a:r>
            <a:r>
              <a:rPr lang="en-US" sz="3200" b="1" i="1" dirty="0"/>
              <a:t>power</a:t>
            </a:r>
            <a:r>
              <a:rPr lang="en-US" sz="3200" b="1" dirty="0"/>
              <a:t> of God</a:t>
            </a:r>
            <a:r>
              <a:rPr lang="en-US" sz="3200" b="1" dirty="0" smtClean="0"/>
              <a:t>. </a:t>
            </a:r>
            <a:endParaRPr lang="en-US" sz="3200" dirty="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193769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4985980"/>
          </a:xfrm>
          <a:prstGeom prst="rect">
            <a:avLst/>
          </a:prstGeom>
        </p:spPr>
        <p:txBody>
          <a:bodyPr wrap="square">
            <a:spAutoFit/>
          </a:bodyPr>
          <a:lstStyle/>
          <a:p>
            <a:pPr marL="457200" indent="-457200">
              <a:buClr>
                <a:srgbClr val="00FFFF"/>
              </a:buClr>
              <a:buFont typeface="Arial" pitchFamily="34" charset="0"/>
              <a:buChar char="•"/>
            </a:pPr>
            <a:r>
              <a:rPr lang="en-US" sz="3200" b="1" dirty="0"/>
              <a:t>God expects every believer, not only to be “receptive” of God’s activity (which saves him), but to carry out God’s “activity” in this life by “overcoming” (which earns him rewards). Thus, Paul writes:</a:t>
            </a:r>
            <a:r>
              <a:rPr lang="en-US" sz="3200" b="1" i="1" dirty="0"/>
              <a:t> </a:t>
            </a:r>
            <a:endParaRPr lang="en-US" sz="3200" b="1" i="1" dirty="0" smtClean="0"/>
          </a:p>
          <a:p>
            <a:pPr>
              <a:spcBef>
                <a:spcPts val="1800"/>
              </a:spcBef>
              <a:buClr>
                <a:srgbClr val="00FFFF"/>
              </a:buClr>
            </a:pPr>
            <a:r>
              <a:rPr lang="en-US" sz="3200" b="1" i="1" u="sng" dirty="0" smtClean="0">
                <a:solidFill>
                  <a:srgbClr val="00FFFF"/>
                </a:solidFill>
              </a:rPr>
              <a:t>Philippians </a:t>
            </a:r>
            <a:r>
              <a:rPr lang="en-US" sz="3200" b="1" i="1" u="sng" dirty="0">
                <a:solidFill>
                  <a:srgbClr val="00FFFF"/>
                </a:solidFill>
              </a:rPr>
              <a:t>3:14 (NKJV)</a:t>
            </a:r>
            <a:r>
              <a:rPr lang="en-US" sz="3200" b="1" i="1" dirty="0">
                <a:solidFill>
                  <a:srgbClr val="00FFFF"/>
                </a:solidFill>
              </a:rPr>
              <a:t> </a:t>
            </a:r>
            <a:endParaRPr lang="en-US" sz="3200" b="1" i="1" dirty="0" smtClean="0">
              <a:solidFill>
                <a:srgbClr val="00FFFF"/>
              </a:solidFill>
            </a:endParaRPr>
          </a:p>
          <a:p>
            <a:pPr marL="514350" indent="-514350">
              <a:spcBef>
                <a:spcPts val="1800"/>
              </a:spcBef>
              <a:buClr>
                <a:srgbClr val="00FFFF"/>
              </a:buClr>
            </a:pPr>
            <a:r>
              <a:rPr lang="en-US" sz="3200" b="1" i="1" dirty="0" smtClean="0">
                <a:solidFill>
                  <a:srgbClr val="00FFFF"/>
                </a:solidFill>
              </a:rPr>
              <a:t>14 </a:t>
            </a:r>
            <a:r>
              <a:rPr lang="en-US" sz="3200" b="1" dirty="0"/>
              <a:t>I </a:t>
            </a:r>
            <a:r>
              <a:rPr lang="en-US" sz="3200" b="1" dirty="0">
                <a:solidFill>
                  <a:srgbClr val="FFFF00"/>
                </a:solidFill>
              </a:rPr>
              <a:t>press</a:t>
            </a:r>
            <a:r>
              <a:rPr lang="en-US" sz="3200" b="1" dirty="0"/>
              <a:t> </a:t>
            </a:r>
            <a:r>
              <a:rPr lang="en-US" sz="3200" b="1" i="1" dirty="0" smtClean="0">
                <a:solidFill>
                  <a:srgbClr val="00FFFF"/>
                </a:solidFill>
              </a:rPr>
              <a:t>[work hard/carry out God’s activities]</a:t>
            </a:r>
            <a:r>
              <a:rPr lang="en-US" sz="3200" b="1" dirty="0" smtClean="0"/>
              <a:t> </a:t>
            </a:r>
            <a:r>
              <a:rPr lang="en-US" sz="3200" b="1" dirty="0" smtClean="0">
                <a:solidFill>
                  <a:srgbClr val="FFFF00"/>
                </a:solidFill>
              </a:rPr>
              <a:t>toward</a:t>
            </a:r>
            <a:r>
              <a:rPr lang="en-US" sz="3200" b="1" dirty="0" smtClean="0"/>
              <a:t> </a:t>
            </a:r>
            <a:r>
              <a:rPr lang="en-US" sz="3200" b="1" dirty="0">
                <a:solidFill>
                  <a:srgbClr val="FFFF00"/>
                </a:solidFill>
              </a:rPr>
              <a:t>the goal </a:t>
            </a:r>
            <a:r>
              <a:rPr lang="en-US" sz="3200" b="1" dirty="0"/>
              <a:t>for the </a:t>
            </a:r>
            <a:r>
              <a:rPr lang="en-US" sz="3200" b="1" u="sng" dirty="0">
                <a:solidFill>
                  <a:srgbClr val="FFFF00"/>
                </a:solidFill>
              </a:rPr>
              <a:t>prize</a:t>
            </a:r>
            <a:r>
              <a:rPr lang="en-US" sz="3200" b="1" dirty="0"/>
              <a:t> </a:t>
            </a:r>
            <a:r>
              <a:rPr lang="en-US" sz="3200" b="1" i="1" dirty="0" smtClean="0">
                <a:solidFill>
                  <a:srgbClr val="00FFFF"/>
                </a:solidFill>
              </a:rPr>
              <a:t>[“</a:t>
            </a:r>
            <a:r>
              <a:rPr lang="en-US" sz="3200" b="1" i="1" dirty="0">
                <a:solidFill>
                  <a:srgbClr val="00FFFF"/>
                </a:solidFill>
              </a:rPr>
              <a:t>earned” </a:t>
            </a:r>
            <a:r>
              <a:rPr lang="en-US" sz="3200" b="1" i="1" dirty="0" smtClean="0">
                <a:solidFill>
                  <a:srgbClr val="00FFFF"/>
                </a:solidFill>
              </a:rPr>
              <a:t>reward]</a:t>
            </a:r>
            <a:r>
              <a:rPr lang="en-US" sz="3200" b="1" dirty="0" smtClean="0"/>
              <a:t> </a:t>
            </a:r>
            <a:r>
              <a:rPr lang="en-US" sz="3200" b="1" dirty="0"/>
              <a:t>of the upward call of God in Christ Jesus. </a:t>
            </a:r>
            <a:endParaRPr lang="en-US" sz="3200" b="1" dirty="0" smtClean="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207068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15</a:t>
            </a:r>
          </a:p>
        </p:txBody>
      </p:sp>
      <p:sp>
        <p:nvSpPr>
          <p:cNvPr id="8195"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Future</a:t>
            </a:r>
          </a:p>
        </p:txBody>
      </p:sp>
      <p:sp>
        <p:nvSpPr>
          <p:cNvPr id="6" name="Rectangle 5"/>
          <p:cNvSpPr>
            <a:spLocks noChangeArrowheads="1"/>
          </p:cNvSpPr>
          <p:nvPr/>
        </p:nvSpPr>
        <p:spPr bwMode="auto">
          <a:xfrm>
            <a:off x="228600" y="838200"/>
            <a:ext cx="8763000" cy="1077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spcBef>
                <a:spcPts val="1800"/>
              </a:spcBef>
              <a:buClr>
                <a:srgbClr val="00FFFF"/>
              </a:buClr>
            </a:pPr>
            <a:r>
              <a:rPr lang="en-US" sz="3200" b="1" i="1">
                <a:solidFill>
                  <a:srgbClr val="FFFF00"/>
                </a:solidFill>
              </a:rPr>
              <a:t>Israel rejected Peter’s offer of the “restored” Kingdom of God on earth as evidenced in:</a:t>
            </a:r>
          </a:p>
        </p:txBody>
      </p:sp>
      <p:sp>
        <p:nvSpPr>
          <p:cNvPr id="8197" name="TextBox 4"/>
          <p:cNvSpPr txBox="1">
            <a:spLocks noChangeArrowheads="1"/>
          </p:cNvSpPr>
          <p:nvPr/>
        </p:nvSpPr>
        <p:spPr bwMode="auto">
          <a:xfrm>
            <a:off x="762000" y="2001838"/>
            <a:ext cx="8153400" cy="418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lnSpc>
                <a:spcPct val="115000"/>
              </a:lnSpc>
              <a:spcAft>
                <a:spcPts val="1000"/>
              </a:spcAft>
            </a:pPr>
            <a:r>
              <a:rPr lang="en-US" sz="3200" b="1" i="1" u="sng">
                <a:solidFill>
                  <a:srgbClr val="00FFFF"/>
                </a:solidFill>
                <a:latin typeface="Times New Roman" pitchFamily="18" charset="0"/>
                <a:cs typeface="Times New Roman" pitchFamily="18" charset="0"/>
              </a:rPr>
              <a:t>Acts 8:1 (NKJV)</a:t>
            </a:r>
            <a:r>
              <a:rPr lang="en-US" sz="3200" b="1">
                <a:latin typeface="Times New Roman" pitchFamily="18" charset="0"/>
                <a:cs typeface="Times New Roman" pitchFamily="18" charset="0"/>
              </a:rPr>
              <a:t>  </a:t>
            </a:r>
          </a:p>
          <a:p>
            <a:pPr eaLnBrk="1" hangingPunct="1">
              <a:lnSpc>
                <a:spcPct val="115000"/>
              </a:lnSpc>
              <a:spcAft>
                <a:spcPts val="1000"/>
              </a:spcAft>
            </a:pPr>
            <a:r>
              <a:rPr lang="en-US" sz="3200" b="1">
                <a:latin typeface="Times New Roman" pitchFamily="18" charset="0"/>
                <a:cs typeface="Times New Roman" pitchFamily="18" charset="0"/>
              </a:rPr>
              <a:t>…At that time </a:t>
            </a:r>
            <a:r>
              <a:rPr lang="en-US" sz="3200" b="1" i="1">
                <a:solidFill>
                  <a:srgbClr val="00FFFF"/>
                </a:solidFill>
                <a:latin typeface="Times New Roman" pitchFamily="18" charset="0"/>
                <a:cs typeface="Times New Roman" pitchFamily="18" charset="0"/>
              </a:rPr>
              <a:t>[after the stoning of Stephen]</a:t>
            </a:r>
            <a:r>
              <a:rPr lang="en-US" sz="3200" b="1">
                <a:latin typeface="Times New Roman" pitchFamily="18" charset="0"/>
                <a:cs typeface="Times New Roman" pitchFamily="18" charset="0"/>
              </a:rPr>
              <a:t> </a:t>
            </a:r>
            <a:r>
              <a:rPr lang="en-US" sz="3200" b="1">
                <a:solidFill>
                  <a:srgbClr val="FFFF00"/>
                </a:solidFill>
                <a:latin typeface="Times New Roman" pitchFamily="18" charset="0"/>
                <a:cs typeface="Times New Roman" pitchFamily="18" charset="0"/>
              </a:rPr>
              <a:t>a great persecution </a:t>
            </a:r>
            <a:r>
              <a:rPr lang="en-US" sz="3200" b="1" i="1">
                <a:solidFill>
                  <a:srgbClr val="00FFFF"/>
                </a:solidFill>
                <a:latin typeface="Times New Roman" pitchFamily="18" charset="0"/>
                <a:cs typeface="Times New Roman" pitchFamily="18" charset="0"/>
              </a:rPr>
              <a:t>[by the unbelieving Jews of Israel] </a:t>
            </a:r>
            <a:r>
              <a:rPr lang="en-US" sz="3200" b="1">
                <a:solidFill>
                  <a:srgbClr val="FFFF00"/>
                </a:solidFill>
                <a:latin typeface="Times New Roman" pitchFamily="18" charset="0"/>
                <a:cs typeface="Times New Roman" pitchFamily="18" charset="0"/>
              </a:rPr>
              <a:t>arose against the church</a:t>
            </a:r>
            <a:r>
              <a:rPr lang="en-US" sz="3200" b="1">
                <a:latin typeface="Times New Roman" pitchFamily="18" charset="0"/>
                <a:cs typeface="Times New Roman" pitchFamily="18" charset="0"/>
              </a:rPr>
              <a:t> which was at Jerusalem; </a:t>
            </a:r>
            <a:r>
              <a:rPr lang="en-US" sz="3200" b="1">
                <a:solidFill>
                  <a:srgbClr val="FFFF00"/>
                </a:solidFill>
                <a:latin typeface="Times New Roman" pitchFamily="18" charset="0"/>
                <a:cs typeface="Times New Roman" pitchFamily="18" charset="0"/>
              </a:rPr>
              <a:t>they</a:t>
            </a:r>
            <a:r>
              <a:rPr lang="en-US" sz="3200" b="1">
                <a:latin typeface="Times New Roman" pitchFamily="18" charset="0"/>
                <a:cs typeface="Times New Roman" pitchFamily="18" charset="0"/>
              </a:rPr>
              <a:t> </a:t>
            </a:r>
            <a:r>
              <a:rPr lang="en-US" sz="3200" b="1" i="1">
                <a:solidFill>
                  <a:srgbClr val="00FFFF"/>
                </a:solidFill>
                <a:latin typeface="Times New Roman" pitchFamily="18" charset="0"/>
                <a:cs typeface="Times New Roman" pitchFamily="18" charset="0"/>
              </a:rPr>
              <a:t>[the Jewish Church]</a:t>
            </a:r>
            <a:r>
              <a:rPr lang="en-US" sz="3200" b="1">
                <a:latin typeface="Times New Roman" pitchFamily="18" charset="0"/>
                <a:cs typeface="Times New Roman" pitchFamily="18" charset="0"/>
              </a:rPr>
              <a:t> were all scattered throughout the regions of Judea and Samaria…,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763000" cy="2062103"/>
          </a:xfrm>
          <a:prstGeom prst="rect">
            <a:avLst/>
          </a:prstGeom>
        </p:spPr>
        <p:txBody>
          <a:bodyPr wrap="square">
            <a:spAutoFit/>
          </a:bodyPr>
          <a:lstStyle/>
          <a:p>
            <a:pPr marL="457200" indent="-457200">
              <a:buClr>
                <a:srgbClr val="00FFFF"/>
              </a:buClr>
              <a:buFont typeface="Arial" pitchFamily="34" charset="0"/>
              <a:buChar char="•"/>
            </a:pPr>
            <a:r>
              <a:rPr lang="en-US" sz="3200" b="1" dirty="0"/>
              <a:t>The </a:t>
            </a:r>
            <a:r>
              <a:rPr lang="en-US" sz="3200" b="1" i="1" dirty="0"/>
              <a:t>power</a:t>
            </a:r>
            <a:r>
              <a:rPr lang="en-US" sz="3200" b="1" dirty="0"/>
              <a:t> of the believer comes as he </a:t>
            </a:r>
            <a:r>
              <a:rPr lang="en-US" sz="3200" b="1" i="1" u="sng" dirty="0"/>
              <a:t>chooses</a:t>
            </a:r>
            <a:r>
              <a:rPr lang="en-US" sz="3200" b="1" dirty="0"/>
              <a:t> to participate in “God’s activity” by faith through the </a:t>
            </a:r>
            <a:r>
              <a:rPr lang="en-US" sz="3200" b="1" i="1" dirty="0"/>
              <a:t>power</a:t>
            </a:r>
            <a:r>
              <a:rPr lang="en-US" sz="3200" b="1" dirty="0"/>
              <a:t> of the Holy Spirit. </a:t>
            </a:r>
            <a:endParaRPr lang="en-US" sz="3200" b="1" dirty="0" smtClean="0"/>
          </a:p>
          <a:p>
            <a:pPr marL="457200" indent="-457200">
              <a:buClr>
                <a:srgbClr val="00FFFF"/>
              </a:buClr>
              <a:buFont typeface="Arial" pitchFamily="34" charset="0"/>
              <a:buChar char="•"/>
            </a:pPr>
            <a:endParaRPr lang="en-US" sz="3200" b="1" dirty="0" smtClean="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Rectangle 4"/>
          <p:cNvSpPr/>
          <p:nvPr/>
        </p:nvSpPr>
        <p:spPr>
          <a:xfrm>
            <a:off x="304800" y="2805053"/>
            <a:ext cx="8763000" cy="1846659"/>
          </a:xfrm>
          <a:prstGeom prst="rect">
            <a:avLst/>
          </a:prstGeom>
        </p:spPr>
        <p:txBody>
          <a:bodyPr wrap="square">
            <a:spAutoFit/>
          </a:bodyPr>
          <a:lstStyle/>
          <a:p>
            <a:pPr algn="ctr">
              <a:buClr>
                <a:srgbClr val="00FFFF"/>
              </a:buClr>
            </a:pPr>
            <a:r>
              <a:rPr lang="en-US" sz="3200" b="1" dirty="0" smtClean="0"/>
              <a:t>This </a:t>
            </a:r>
            <a:r>
              <a:rPr lang="en-US" sz="3200" b="1" dirty="0"/>
              <a:t>process is called </a:t>
            </a:r>
            <a:endParaRPr lang="en-US" sz="3200" b="1" dirty="0" smtClean="0"/>
          </a:p>
          <a:p>
            <a:pPr algn="ctr">
              <a:buClr>
                <a:srgbClr val="00FFFF"/>
              </a:buClr>
            </a:pPr>
            <a:r>
              <a:rPr lang="en-US" sz="5000" b="1" i="1" dirty="0" smtClean="0">
                <a:solidFill>
                  <a:srgbClr val="FFFF00"/>
                </a:solidFill>
              </a:rPr>
              <a:t>experiential </a:t>
            </a:r>
            <a:r>
              <a:rPr lang="en-US" sz="5000" b="1" dirty="0" smtClean="0">
                <a:solidFill>
                  <a:srgbClr val="FFFF00"/>
                </a:solidFill>
              </a:rPr>
              <a:t>overcoming</a:t>
            </a:r>
            <a:endParaRPr lang="en-US" sz="5000" dirty="0"/>
          </a:p>
          <a:p>
            <a:pPr marL="457200" indent="-457200" algn="ctr">
              <a:buClr>
                <a:srgbClr val="00FFFF"/>
              </a:buClr>
              <a:buFont typeface="Arial" pitchFamily="34" charset="0"/>
              <a:buChar char="•"/>
            </a:pPr>
            <a:endParaRPr lang="en-US" sz="3200" b="1" dirty="0" smtClean="0"/>
          </a:p>
        </p:txBody>
      </p:sp>
      <p:sp>
        <p:nvSpPr>
          <p:cNvPr id="6" name="TextBox 5"/>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255505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7650" y="762000"/>
            <a:ext cx="8820150" cy="1077218"/>
          </a:xfrm>
          <a:prstGeom prst="rect">
            <a:avLst/>
          </a:prstGeom>
        </p:spPr>
        <p:txBody>
          <a:bodyPr wrap="square">
            <a:spAutoFit/>
          </a:bodyPr>
          <a:lstStyle/>
          <a:p>
            <a:pPr marL="457200" indent="-457200">
              <a:buClr>
                <a:srgbClr val="00FFFF"/>
              </a:buClr>
              <a:buFont typeface="Arial" pitchFamily="34" charset="0"/>
              <a:buChar char="•"/>
            </a:pPr>
            <a:r>
              <a:rPr lang="en-US" sz="3200" b="1" dirty="0"/>
              <a:t>First, the believer must be “receptive” of </a:t>
            </a:r>
            <a:r>
              <a:rPr lang="en-US" sz="3200" b="1" u="sng" dirty="0">
                <a:solidFill>
                  <a:srgbClr val="FFFF00"/>
                </a:solidFill>
              </a:rPr>
              <a:t>God’s</a:t>
            </a:r>
            <a:r>
              <a:rPr lang="en-US" sz="3200" b="1" dirty="0"/>
              <a:t> </a:t>
            </a:r>
            <a:r>
              <a:rPr lang="en-US" sz="3200" b="1" dirty="0">
                <a:solidFill>
                  <a:srgbClr val="FFFF00"/>
                </a:solidFill>
              </a:rPr>
              <a:t>work</a:t>
            </a:r>
            <a:r>
              <a:rPr lang="en-US" sz="3200" b="1" dirty="0"/>
              <a:t> (the free gift of salvation-</a:t>
            </a:r>
            <a:r>
              <a:rPr lang="en-US" sz="3200" b="1" dirty="0">
                <a:solidFill>
                  <a:srgbClr val="FFFF00"/>
                </a:solidFill>
              </a:rPr>
              <a:t>Rom. </a:t>
            </a:r>
            <a:r>
              <a:rPr lang="en-US" sz="3200" b="1" dirty="0" smtClean="0">
                <a:solidFill>
                  <a:srgbClr val="FFFF00"/>
                </a:solidFill>
              </a:rPr>
              <a:t>5:15-18</a:t>
            </a:r>
            <a:r>
              <a:rPr lang="en-US" sz="3200" b="1" dirty="0" smtClean="0"/>
              <a:t>). </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p:nvPr/>
        </p:nvSpPr>
        <p:spPr>
          <a:xfrm>
            <a:off x="247650" y="2057400"/>
            <a:ext cx="8743950" cy="3689215"/>
          </a:xfrm>
          <a:prstGeom prst="rect">
            <a:avLst/>
          </a:prstGeom>
          <a:noFill/>
        </p:spPr>
        <p:txBody>
          <a:bodyPr vert="horz" wrap="square" rtlCol="0">
            <a:spAutoFit/>
          </a:bodyPr>
          <a:lstStyle/>
          <a:p>
            <a:pPr marL="0" marR="0">
              <a:lnSpc>
                <a:spcPct val="115000"/>
              </a:lnSpc>
              <a:spcBef>
                <a:spcPts val="0"/>
              </a:spcBef>
              <a:spcAft>
                <a:spcPts val="1000"/>
              </a:spcAft>
            </a:pPr>
            <a:r>
              <a:rPr lang="en-US" sz="2800" b="1" i="1" u="sng" dirty="0" smtClean="0">
                <a:solidFill>
                  <a:srgbClr val="00FFFF"/>
                </a:solidFill>
                <a:effectLst/>
              </a:rPr>
              <a:t>Romans 5:18 (NKJV) </a:t>
            </a:r>
          </a:p>
          <a:p>
            <a:pPr marL="457200" marR="0" indent="-457200">
              <a:lnSpc>
                <a:spcPct val="115000"/>
              </a:lnSpc>
              <a:spcBef>
                <a:spcPts val="0"/>
              </a:spcBef>
              <a:spcAft>
                <a:spcPts val="1000"/>
              </a:spcAft>
            </a:pPr>
            <a:r>
              <a:rPr lang="en-US" sz="2800" b="1" i="1" u="none" strike="noStrike" dirty="0" smtClean="0">
                <a:solidFill>
                  <a:srgbClr val="00FFFF"/>
                </a:solidFill>
                <a:effectLst/>
              </a:rPr>
              <a:t>18</a:t>
            </a:r>
            <a:r>
              <a:rPr lang="en-US" sz="2800" u="none" strike="noStrike" dirty="0" smtClean="0">
                <a:effectLst/>
              </a:rPr>
              <a:t> </a:t>
            </a:r>
            <a:r>
              <a:rPr lang="en-US" sz="2800" b="1" dirty="0" smtClean="0">
                <a:effectLst/>
              </a:rPr>
              <a:t>Therefore, as through one man’s </a:t>
            </a:r>
            <a:r>
              <a:rPr lang="en-US" sz="2800" b="1" i="1" dirty="0" smtClean="0">
                <a:solidFill>
                  <a:srgbClr val="00FFFF"/>
                </a:solidFill>
                <a:effectLst/>
              </a:rPr>
              <a:t>[Adam’s]</a:t>
            </a:r>
            <a:r>
              <a:rPr lang="en-US" sz="2800" b="1" dirty="0" smtClean="0">
                <a:effectLst/>
              </a:rPr>
              <a:t> offense judgment came to all men, resulting in </a:t>
            </a:r>
            <a:r>
              <a:rPr lang="en-US" sz="2800" b="1" dirty="0" smtClean="0">
                <a:solidFill>
                  <a:srgbClr val="FFFF00"/>
                </a:solidFill>
                <a:effectLst/>
              </a:rPr>
              <a:t>condemnation</a:t>
            </a:r>
            <a:r>
              <a:rPr lang="en-US" sz="2800" b="1" dirty="0" smtClean="0">
                <a:effectLst/>
              </a:rPr>
              <a:t> </a:t>
            </a:r>
            <a:r>
              <a:rPr lang="en-US" sz="2800" b="1" i="1" dirty="0" smtClean="0">
                <a:solidFill>
                  <a:srgbClr val="00FFFF"/>
                </a:solidFill>
                <a:effectLst/>
              </a:rPr>
              <a:t>[</a:t>
            </a:r>
            <a:r>
              <a:rPr lang="en-US" sz="2800" b="1" i="1" u="sng" dirty="0" smtClean="0">
                <a:solidFill>
                  <a:srgbClr val="00FFFF"/>
                </a:solidFill>
                <a:effectLst/>
              </a:rPr>
              <a:t>un</a:t>
            </a:r>
            <a:r>
              <a:rPr lang="en-US" sz="2800" b="1" i="1" dirty="0" smtClean="0">
                <a:solidFill>
                  <a:srgbClr val="00FFFF"/>
                </a:solidFill>
                <a:effectLst/>
              </a:rPr>
              <a:t>able to enter heaven]</a:t>
            </a:r>
            <a:r>
              <a:rPr lang="en-US" sz="2800" b="1" dirty="0" smtClean="0">
                <a:effectLst/>
              </a:rPr>
              <a:t>, even so through one Man’s righteous act </a:t>
            </a:r>
            <a:r>
              <a:rPr lang="en-US" sz="2800" b="1" i="1" dirty="0" smtClean="0">
                <a:solidFill>
                  <a:srgbClr val="00FFFF"/>
                </a:solidFill>
                <a:effectLst/>
              </a:rPr>
              <a:t>[through Jesus]</a:t>
            </a:r>
            <a:r>
              <a:rPr lang="en-US" sz="2800" b="1" dirty="0" smtClean="0">
                <a:effectLst/>
              </a:rPr>
              <a:t> the </a:t>
            </a:r>
            <a:r>
              <a:rPr lang="en-US" sz="2800" b="1" u="sng" dirty="0" smtClean="0">
                <a:solidFill>
                  <a:srgbClr val="FFFF00"/>
                </a:solidFill>
                <a:effectLst/>
              </a:rPr>
              <a:t>free</a:t>
            </a:r>
            <a:r>
              <a:rPr lang="en-US" sz="2800" b="1" dirty="0" smtClean="0">
                <a:solidFill>
                  <a:srgbClr val="FFFF00"/>
                </a:solidFill>
                <a:effectLst/>
              </a:rPr>
              <a:t> gift </a:t>
            </a:r>
            <a:r>
              <a:rPr lang="en-US" sz="2800" b="1" dirty="0" smtClean="0">
                <a:effectLst/>
              </a:rPr>
              <a:t>came to all men, resulting in </a:t>
            </a:r>
            <a:r>
              <a:rPr lang="en-US" sz="2800" b="1" dirty="0" smtClean="0">
                <a:solidFill>
                  <a:srgbClr val="FFFF00"/>
                </a:solidFill>
                <a:effectLst/>
              </a:rPr>
              <a:t>justification of life </a:t>
            </a:r>
            <a:r>
              <a:rPr lang="en-US" sz="2800" b="1" i="1" dirty="0" smtClean="0">
                <a:solidFill>
                  <a:srgbClr val="00FFFF"/>
                </a:solidFill>
                <a:effectLst/>
              </a:rPr>
              <a:t>[able to enter into heaven---thank you Jesus</a:t>
            </a:r>
            <a:r>
              <a:rPr lang="en-US" sz="2800" b="1" i="1" dirty="0" smtClean="0">
                <a:solidFill>
                  <a:srgbClr val="00FFFF"/>
                </a:solidFill>
                <a:effectLst/>
                <a:sym typeface="Wingdings" pitchFamily="2" charset="2"/>
              </a:rPr>
              <a:t></a:t>
            </a:r>
            <a:r>
              <a:rPr lang="en-US" sz="2800" b="1" i="1" dirty="0" smtClean="0">
                <a:solidFill>
                  <a:srgbClr val="00FFFF"/>
                </a:solidFill>
                <a:effectLst/>
              </a:rPr>
              <a:t> ]</a:t>
            </a:r>
            <a:r>
              <a:rPr lang="en-US" sz="2800" b="1" dirty="0" smtClean="0">
                <a:solidFill>
                  <a:srgbClr val="FFFF00"/>
                </a:solidFill>
                <a:effectLst/>
              </a:rPr>
              <a:t> </a:t>
            </a:r>
            <a:r>
              <a:rPr lang="en-US" sz="2800" b="1" dirty="0" smtClean="0">
                <a:effectLst/>
              </a:rPr>
              <a:t>. </a:t>
            </a:r>
            <a:endParaRPr lang="en-US" sz="2800" b="1" dirty="0">
              <a:effectLst/>
            </a:endParaRPr>
          </a:p>
        </p:txBody>
      </p:sp>
      <p:sp>
        <p:nvSpPr>
          <p:cNvPr id="6" name="TextBox 5"/>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59038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7650" y="762000"/>
            <a:ext cx="8820150" cy="5709255"/>
          </a:xfrm>
          <a:prstGeom prst="rect">
            <a:avLst/>
          </a:prstGeom>
        </p:spPr>
        <p:txBody>
          <a:bodyPr wrap="square">
            <a:spAutoFit/>
          </a:bodyPr>
          <a:lstStyle/>
          <a:p>
            <a:pPr marL="457200" indent="-457200">
              <a:buClr>
                <a:srgbClr val="00FFFF"/>
              </a:buClr>
              <a:buFont typeface="Arial" pitchFamily="34" charset="0"/>
              <a:buChar char="•"/>
            </a:pPr>
            <a:r>
              <a:rPr lang="en-US" sz="3200" b="1" dirty="0"/>
              <a:t>First, the believer must be “receptive” of </a:t>
            </a:r>
            <a:r>
              <a:rPr lang="en-US" sz="3200" b="1" u="sng" dirty="0">
                <a:solidFill>
                  <a:srgbClr val="FFFF00"/>
                </a:solidFill>
              </a:rPr>
              <a:t>God’s</a:t>
            </a:r>
            <a:r>
              <a:rPr lang="en-US" sz="3200" b="1" dirty="0"/>
              <a:t> </a:t>
            </a:r>
            <a:r>
              <a:rPr lang="en-US" sz="3200" b="1" dirty="0">
                <a:solidFill>
                  <a:srgbClr val="FFFF00"/>
                </a:solidFill>
              </a:rPr>
              <a:t>work</a:t>
            </a:r>
            <a:r>
              <a:rPr lang="en-US" sz="3200" b="1" dirty="0"/>
              <a:t> (the free gift of salvation-</a:t>
            </a:r>
            <a:r>
              <a:rPr lang="en-US" sz="3200" b="1" dirty="0">
                <a:solidFill>
                  <a:srgbClr val="FFFF00"/>
                </a:solidFill>
              </a:rPr>
              <a:t>Rom. </a:t>
            </a:r>
            <a:r>
              <a:rPr lang="en-US" sz="3200" b="1" dirty="0" smtClean="0">
                <a:solidFill>
                  <a:srgbClr val="FFFF00"/>
                </a:solidFill>
              </a:rPr>
              <a:t>5:15-18</a:t>
            </a:r>
            <a:r>
              <a:rPr lang="en-US" sz="3200" b="1" dirty="0" smtClean="0"/>
              <a:t>). </a:t>
            </a:r>
          </a:p>
          <a:p>
            <a:pPr marL="457200" indent="-457200">
              <a:spcBef>
                <a:spcPts val="1800"/>
              </a:spcBef>
              <a:buClr>
                <a:srgbClr val="00FFFF"/>
              </a:buClr>
              <a:buFont typeface="Arial" pitchFamily="34" charset="0"/>
              <a:buChar char="•"/>
            </a:pPr>
            <a:r>
              <a:rPr lang="en-US" sz="3200" b="1" dirty="0" smtClean="0"/>
              <a:t>After being saved, </a:t>
            </a:r>
            <a:r>
              <a:rPr lang="en-US" sz="3200" b="1" dirty="0"/>
              <a:t>the believer must “put into action” the confidence gained by that faith </a:t>
            </a:r>
            <a:r>
              <a:rPr lang="en-US" sz="3200" b="1" dirty="0" smtClean="0"/>
              <a:t>(earned rewards as </a:t>
            </a:r>
            <a:r>
              <a:rPr lang="en-US" sz="3200" b="1" dirty="0"/>
              <a:t>we run the race-Phil. 3:14). </a:t>
            </a:r>
            <a:endParaRPr lang="en-US" sz="3200" b="1" dirty="0" smtClean="0"/>
          </a:p>
          <a:p>
            <a:pPr marL="457200" indent="-457200">
              <a:spcBef>
                <a:spcPts val="1800"/>
              </a:spcBef>
              <a:buClr>
                <a:srgbClr val="00FFFF"/>
              </a:buClr>
              <a:buFont typeface="Arial" pitchFamily="34" charset="0"/>
              <a:buChar char="•"/>
            </a:pPr>
            <a:r>
              <a:rPr lang="en-US" sz="3200" b="1" dirty="0" smtClean="0"/>
              <a:t>This </a:t>
            </a:r>
            <a:r>
              <a:rPr lang="en-US" sz="3200" b="1" dirty="0"/>
              <a:t>is the kind of faith that </a:t>
            </a:r>
            <a:r>
              <a:rPr lang="en-US" sz="3200" b="1" i="1" u="sng" dirty="0"/>
              <a:t>chooses</a:t>
            </a:r>
            <a:r>
              <a:rPr lang="en-US" sz="3200" b="1" dirty="0"/>
              <a:t> to be “receptive of God’s activity;” </a:t>
            </a:r>
            <a:r>
              <a:rPr lang="en-US" sz="3200" b="1" dirty="0">
                <a:solidFill>
                  <a:srgbClr val="FFFF00"/>
                </a:solidFill>
              </a:rPr>
              <a:t>it is also </a:t>
            </a:r>
            <a:r>
              <a:rPr lang="en-US" sz="3200" b="1" dirty="0" smtClean="0">
                <a:solidFill>
                  <a:srgbClr val="FFFF00"/>
                </a:solidFill>
              </a:rPr>
              <a:t>the same faith that saves the believer!</a:t>
            </a:r>
            <a:r>
              <a:rPr lang="en-US" sz="3200" b="1" dirty="0" smtClean="0"/>
              <a:t> </a:t>
            </a:r>
          </a:p>
          <a:p>
            <a:pPr marL="457200" indent="-457200">
              <a:spcBef>
                <a:spcPts val="1800"/>
              </a:spcBef>
              <a:buClr>
                <a:srgbClr val="00FFFF"/>
              </a:buClr>
              <a:buFont typeface="Arial" pitchFamily="34" charset="0"/>
              <a:buChar char="•"/>
            </a:pPr>
            <a:r>
              <a:rPr lang="en-US" sz="3200" b="1" dirty="0" smtClean="0"/>
              <a:t>Demons </a:t>
            </a:r>
            <a:r>
              <a:rPr lang="en-US" sz="3200" b="1" dirty="0"/>
              <a:t>are not receptive of God’s activity; in fact, they oppose God’s activity! </a:t>
            </a:r>
            <a:endParaRPr lang="en-US" sz="3200" dirty="0"/>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321493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7650" y="762000"/>
            <a:ext cx="8820150" cy="1800493"/>
          </a:xfrm>
          <a:prstGeom prst="rect">
            <a:avLst/>
          </a:prstGeom>
        </p:spPr>
        <p:txBody>
          <a:bodyPr wrap="square">
            <a:spAutoFit/>
          </a:bodyPr>
          <a:lstStyle/>
          <a:p>
            <a:pPr marL="457200" indent="-457200">
              <a:buClr>
                <a:srgbClr val="00FFFF"/>
              </a:buClr>
              <a:buFont typeface="Arial" pitchFamily="34" charset="0"/>
              <a:buChar char="•"/>
            </a:pPr>
            <a:r>
              <a:rPr lang="en-US" sz="3200" b="1" dirty="0"/>
              <a:t>Those </a:t>
            </a:r>
            <a:r>
              <a:rPr lang="en-US" sz="3200" b="1" u="sng" dirty="0"/>
              <a:t>not</a:t>
            </a:r>
            <a:r>
              <a:rPr lang="en-US" sz="3200" b="1" dirty="0"/>
              <a:t> receptive of God’s activity will </a:t>
            </a:r>
            <a:r>
              <a:rPr lang="en-US" sz="3200" b="1" u="sng" dirty="0"/>
              <a:t>not</a:t>
            </a:r>
            <a:r>
              <a:rPr lang="en-US" sz="3200" b="1" dirty="0"/>
              <a:t> enter into the kingdom of </a:t>
            </a:r>
            <a:r>
              <a:rPr lang="en-US" sz="3200" b="1" dirty="0" smtClean="0"/>
              <a:t>heaven. </a:t>
            </a:r>
          </a:p>
          <a:p>
            <a:pPr marL="457200" indent="-457200">
              <a:spcBef>
                <a:spcPts val="1800"/>
              </a:spcBef>
              <a:buClr>
                <a:srgbClr val="00FFFF"/>
              </a:buClr>
              <a:buFont typeface="Arial" pitchFamily="34" charset="0"/>
              <a:buChar char="•"/>
            </a:pPr>
            <a:r>
              <a:rPr lang="en-US" sz="3200" b="1" dirty="0" smtClean="0"/>
              <a:t>Paul writes about this in Galatians 5:19-21.</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398792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7650" y="685800"/>
            <a:ext cx="8667750" cy="6155531"/>
          </a:xfrm>
          <a:prstGeom prst="rect">
            <a:avLst/>
          </a:prstGeom>
        </p:spPr>
        <p:txBody>
          <a:bodyPr wrap="square">
            <a:spAutoFit/>
          </a:bodyPr>
          <a:lstStyle/>
          <a:p>
            <a:pPr marL="457200" indent="-457200">
              <a:spcBef>
                <a:spcPts val="1200"/>
              </a:spcBef>
              <a:buClr>
                <a:srgbClr val="00FFFF"/>
              </a:buClr>
            </a:pPr>
            <a:r>
              <a:rPr lang="en-US" sz="3200" b="1" i="1" u="sng" dirty="0" smtClean="0">
                <a:solidFill>
                  <a:srgbClr val="00FFFF"/>
                </a:solidFill>
              </a:rPr>
              <a:t>Galatians 5:19 (NKJV)</a:t>
            </a:r>
            <a:r>
              <a:rPr lang="en-US" sz="3200" b="1" i="1" dirty="0"/>
              <a:t> </a:t>
            </a:r>
            <a:r>
              <a:rPr lang="en-US" sz="3200" b="1" dirty="0" smtClean="0"/>
              <a:t>Now </a:t>
            </a:r>
            <a:r>
              <a:rPr lang="en-US" sz="3200" b="1" dirty="0"/>
              <a:t>the </a:t>
            </a:r>
            <a:r>
              <a:rPr lang="en-US" sz="3200" b="1" dirty="0">
                <a:solidFill>
                  <a:srgbClr val="FFFF00"/>
                </a:solidFill>
              </a:rPr>
              <a:t>works of the flesh</a:t>
            </a:r>
            <a:r>
              <a:rPr lang="en-US" sz="3200" b="1" dirty="0"/>
              <a:t> </a:t>
            </a:r>
            <a:r>
              <a:rPr lang="en-US" sz="3200" b="1" i="1" dirty="0" smtClean="0">
                <a:solidFill>
                  <a:srgbClr val="00FFFF"/>
                </a:solidFill>
              </a:rPr>
              <a:t>[that </a:t>
            </a:r>
            <a:r>
              <a:rPr lang="en-US" sz="3200" b="1" i="1" dirty="0">
                <a:solidFill>
                  <a:srgbClr val="00FFFF"/>
                </a:solidFill>
              </a:rPr>
              <a:t>which is opposed to “God’s activity</a:t>
            </a:r>
            <a:r>
              <a:rPr lang="en-US" sz="3200" b="1" i="1" dirty="0" smtClean="0">
                <a:solidFill>
                  <a:srgbClr val="00FFFF"/>
                </a:solidFill>
              </a:rPr>
              <a:t>”]</a:t>
            </a:r>
            <a:r>
              <a:rPr lang="en-US" sz="3200" b="1" i="1" dirty="0" smtClean="0"/>
              <a:t> </a:t>
            </a:r>
            <a:r>
              <a:rPr lang="en-US" sz="3200" b="1" dirty="0"/>
              <a:t>are evident, which are: adultery, fornication, uncleanness, lewdness, </a:t>
            </a:r>
            <a:endParaRPr lang="en-US" sz="3200" b="1" dirty="0" smtClean="0"/>
          </a:p>
          <a:p>
            <a:pPr marL="514350" indent="-514350">
              <a:spcBef>
                <a:spcPts val="600"/>
              </a:spcBef>
              <a:buClr>
                <a:srgbClr val="00FFFF"/>
              </a:buClr>
            </a:pPr>
            <a:r>
              <a:rPr lang="en-US" sz="3200" b="1" i="1" dirty="0" smtClean="0">
                <a:solidFill>
                  <a:srgbClr val="00FFFF"/>
                </a:solidFill>
              </a:rPr>
              <a:t>20</a:t>
            </a:r>
            <a:r>
              <a:rPr lang="en-US" sz="3200" b="1" i="1" dirty="0" smtClean="0"/>
              <a:t> </a:t>
            </a:r>
            <a:r>
              <a:rPr lang="en-US" sz="3200" b="1" dirty="0"/>
              <a:t>idolatry, sorcery, hatred, contentions, jealousies, outbursts of wrath, selfish ambitions, dissensions, heresies, </a:t>
            </a:r>
            <a:endParaRPr lang="en-US" sz="3200" b="1" dirty="0" smtClean="0"/>
          </a:p>
          <a:p>
            <a:pPr marL="514350" indent="-514350">
              <a:spcBef>
                <a:spcPts val="600"/>
              </a:spcBef>
              <a:buClr>
                <a:srgbClr val="00FFFF"/>
              </a:buClr>
            </a:pPr>
            <a:r>
              <a:rPr lang="en-US" sz="3200" b="1" i="1" dirty="0" smtClean="0">
                <a:solidFill>
                  <a:srgbClr val="00FFFF"/>
                </a:solidFill>
              </a:rPr>
              <a:t>21</a:t>
            </a:r>
            <a:r>
              <a:rPr lang="en-US" sz="3200" b="1" i="1" dirty="0" smtClean="0"/>
              <a:t> </a:t>
            </a:r>
            <a:r>
              <a:rPr lang="en-US" sz="3200" b="1" dirty="0"/>
              <a:t>envy, murders, drunkenness, revelries, and the like; of which I tell you beforehand, just as I also told you in time past, that </a:t>
            </a:r>
            <a:r>
              <a:rPr lang="en-US" sz="3200" b="1" u="sng" dirty="0"/>
              <a:t>t</a:t>
            </a:r>
            <a:r>
              <a:rPr lang="en-US" sz="3200" b="1" u="sng" dirty="0">
                <a:solidFill>
                  <a:srgbClr val="FFFF00"/>
                </a:solidFill>
              </a:rPr>
              <a:t>hose who </a:t>
            </a:r>
            <a:r>
              <a:rPr lang="en-US" sz="3200" b="1" u="dbl" dirty="0">
                <a:solidFill>
                  <a:srgbClr val="FFFF00"/>
                </a:solidFill>
              </a:rPr>
              <a:t>practice</a:t>
            </a:r>
            <a:r>
              <a:rPr lang="en-US" sz="3200" b="1" u="sng" dirty="0">
                <a:solidFill>
                  <a:srgbClr val="FFFF00"/>
                </a:solidFill>
              </a:rPr>
              <a:t> such things</a:t>
            </a:r>
            <a:r>
              <a:rPr lang="en-US" sz="3200" b="1" dirty="0">
                <a:solidFill>
                  <a:srgbClr val="FFFF00"/>
                </a:solidFill>
              </a:rPr>
              <a:t> will </a:t>
            </a:r>
            <a:r>
              <a:rPr lang="en-US" sz="3200" b="1" u="sng" dirty="0">
                <a:solidFill>
                  <a:srgbClr val="FFFF00"/>
                </a:solidFill>
              </a:rPr>
              <a:t>not</a:t>
            </a:r>
            <a:r>
              <a:rPr lang="en-US" sz="3200" b="1" dirty="0">
                <a:solidFill>
                  <a:srgbClr val="FFFF00"/>
                </a:solidFill>
              </a:rPr>
              <a:t> inherit the kingdom of God</a:t>
            </a:r>
            <a:r>
              <a:rPr lang="en-US" sz="3200" b="1" dirty="0"/>
              <a:t>. </a:t>
            </a:r>
          </a:p>
        </p:txBody>
      </p:sp>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184307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2" name="Rectangle 1"/>
          <p:cNvSpPr/>
          <p:nvPr/>
        </p:nvSpPr>
        <p:spPr>
          <a:xfrm>
            <a:off x="304800" y="781050"/>
            <a:ext cx="8915400" cy="6093976"/>
          </a:xfrm>
          <a:prstGeom prst="rect">
            <a:avLst/>
          </a:prstGeom>
        </p:spPr>
        <p:txBody>
          <a:bodyPr wrap="square">
            <a:spAutoFit/>
          </a:bodyPr>
          <a:lstStyle/>
          <a:p>
            <a:pPr marL="457200" indent="-457200">
              <a:buClr>
                <a:srgbClr val="00FFFF"/>
              </a:buClr>
              <a:buFont typeface="Arial" pitchFamily="34" charset="0"/>
              <a:buChar char="•"/>
            </a:pPr>
            <a:r>
              <a:rPr lang="en-US" sz="3000" b="1" dirty="0"/>
              <a:t>Those who “practice” sin in their lives are not “receptive of God’s activities,” and, therefore, </a:t>
            </a:r>
            <a:r>
              <a:rPr lang="en-US" sz="3000" b="1" dirty="0" smtClean="0"/>
              <a:t>do not have </a:t>
            </a:r>
            <a:r>
              <a:rPr lang="en-US" sz="3000" b="1" dirty="0"/>
              <a:t>saving faith, </a:t>
            </a:r>
            <a:r>
              <a:rPr lang="en-US" sz="3000" b="1" dirty="0" smtClean="0"/>
              <a:t>thus </a:t>
            </a:r>
            <a:r>
              <a:rPr lang="en-US" sz="3000" b="1" dirty="0"/>
              <a:t>will not gain entrance into heaven. </a:t>
            </a:r>
            <a:endParaRPr lang="en-US" sz="3000" b="1" dirty="0" smtClean="0"/>
          </a:p>
          <a:p>
            <a:pPr marL="457200" indent="-457200">
              <a:spcBef>
                <a:spcPts val="1800"/>
              </a:spcBef>
              <a:buClr>
                <a:srgbClr val="00FFFF"/>
              </a:buClr>
              <a:buFont typeface="Arial" pitchFamily="34" charset="0"/>
              <a:buChar char="•"/>
            </a:pPr>
            <a:r>
              <a:rPr lang="en-US" sz="3000" b="1" dirty="0" smtClean="0"/>
              <a:t>Those </a:t>
            </a:r>
            <a:r>
              <a:rPr lang="en-US" sz="3000" b="1" dirty="0"/>
              <a:t>who are “receptive of God’s activities” will </a:t>
            </a:r>
            <a:r>
              <a:rPr lang="en-US" sz="3000" b="1" dirty="0" smtClean="0"/>
              <a:t>produce fruit according to God’s power: </a:t>
            </a:r>
          </a:p>
          <a:p>
            <a:pPr marL="514350" indent="-514350">
              <a:spcBef>
                <a:spcPts val="1800"/>
              </a:spcBef>
              <a:buClr>
                <a:srgbClr val="00FFFF"/>
              </a:buClr>
            </a:pPr>
            <a:r>
              <a:rPr lang="en-US" sz="3000" b="1" i="1" u="sng" dirty="0" smtClean="0">
                <a:solidFill>
                  <a:srgbClr val="00FFFF"/>
                </a:solidFill>
              </a:rPr>
              <a:t>Galatians </a:t>
            </a:r>
            <a:r>
              <a:rPr lang="en-US" sz="3000" b="1" i="1" u="sng" dirty="0">
                <a:solidFill>
                  <a:srgbClr val="00FFFF"/>
                </a:solidFill>
              </a:rPr>
              <a:t>5:22–23 (NKJV)</a:t>
            </a:r>
            <a:r>
              <a:rPr lang="en-US" sz="3000" b="1" i="1" dirty="0">
                <a:solidFill>
                  <a:srgbClr val="00FFFF"/>
                </a:solidFill>
              </a:rPr>
              <a:t> </a:t>
            </a:r>
            <a:endParaRPr lang="en-US" sz="3000" b="1" i="1" dirty="0" smtClean="0">
              <a:solidFill>
                <a:srgbClr val="00FFFF"/>
              </a:solidFill>
            </a:endParaRPr>
          </a:p>
          <a:p>
            <a:pPr marL="514350" indent="-514350">
              <a:spcBef>
                <a:spcPts val="1200"/>
              </a:spcBef>
              <a:buClr>
                <a:srgbClr val="00FFFF"/>
              </a:buClr>
            </a:pPr>
            <a:r>
              <a:rPr lang="en-US" sz="3000" b="1" i="1" dirty="0" smtClean="0">
                <a:solidFill>
                  <a:srgbClr val="00FFFF"/>
                </a:solidFill>
              </a:rPr>
              <a:t>22</a:t>
            </a:r>
            <a:r>
              <a:rPr lang="en-US" sz="3000" i="1" dirty="0" smtClean="0">
                <a:solidFill>
                  <a:srgbClr val="00FFFF"/>
                </a:solidFill>
              </a:rPr>
              <a:t> </a:t>
            </a:r>
            <a:r>
              <a:rPr lang="en-US" sz="3000" b="1" dirty="0"/>
              <a:t>But the </a:t>
            </a:r>
            <a:r>
              <a:rPr lang="en-US" sz="3000" b="1" dirty="0">
                <a:solidFill>
                  <a:srgbClr val="FFFF00"/>
                </a:solidFill>
              </a:rPr>
              <a:t>fruit of the Spirit </a:t>
            </a:r>
            <a:r>
              <a:rPr lang="en-US" sz="3000" b="1" dirty="0"/>
              <a:t>is </a:t>
            </a:r>
            <a:r>
              <a:rPr lang="en-US" sz="3000" b="1" dirty="0">
                <a:solidFill>
                  <a:srgbClr val="FFFF00"/>
                </a:solidFill>
              </a:rPr>
              <a:t>love</a:t>
            </a:r>
            <a:r>
              <a:rPr lang="en-US" sz="3000" b="1" dirty="0"/>
              <a:t>, </a:t>
            </a:r>
            <a:r>
              <a:rPr lang="en-US" sz="3000" b="1" dirty="0">
                <a:solidFill>
                  <a:srgbClr val="FFFF00"/>
                </a:solidFill>
              </a:rPr>
              <a:t>joy</a:t>
            </a:r>
            <a:r>
              <a:rPr lang="en-US" sz="3000" b="1" dirty="0"/>
              <a:t>, </a:t>
            </a:r>
            <a:r>
              <a:rPr lang="en-US" sz="3000" b="1" dirty="0">
                <a:solidFill>
                  <a:srgbClr val="FFFF00"/>
                </a:solidFill>
              </a:rPr>
              <a:t>peace</a:t>
            </a:r>
            <a:r>
              <a:rPr lang="en-US" sz="3000" b="1" dirty="0"/>
              <a:t>, </a:t>
            </a:r>
            <a:r>
              <a:rPr lang="en-US" sz="3000" b="1" dirty="0">
                <a:solidFill>
                  <a:srgbClr val="FFFF00"/>
                </a:solidFill>
              </a:rPr>
              <a:t>longsuffering</a:t>
            </a:r>
            <a:r>
              <a:rPr lang="en-US" sz="3000" b="1" dirty="0"/>
              <a:t>, </a:t>
            </a:r>
            <a:r>
              <a:rPr lang="en-US" sz="3000" b="1" dirty="0">
                <a:solidFill>
                  <a:srgbClr val="FFFF00"/>
                </a:solidFill>
              </a:rPr>
              <a:t>kindness</a:t>
            </a:r>
            <a:r>
              <a:rPr lang="en-US" sz="3000" b="1" dirty="0"/>
              <a:t>, </a:t>
            </a:r>
            <a:r>
              <a:rPr lang="en-US" sz="3000" b="1" dirty="0">
                <a:solidFill>
                  <a:srgbClr val="FFFF00"/>
                </a:solidFill>
              </a:rPr>
              <a:t>goodness</a:t>
            </a:r>
            <a:r>
              <a:rPr lang="en-US" sz="3000" b="1" dirty="0"/>
              <a:t>, </a:t>
            </a:r>
            <a:r>
              <a:rPr lang="en-US" sz="3000" b="1" dirty="0">
                <a:solidFill>
                  <a:srgbClr val="FFFF00"/>
                </a:solidFill>
              </a:rPr>
              <a:t>faithfulness</a:t>
            </a:r>
            <a:r>
              <a:rPr lang="en-US" sz="3000" b="1" dirty="0"/>
              <a:t>, </a:t>
            </a:r>
            <a:endParaRPr lang="en-US" sz="3000" b="1" dirty="0" smtClean="0"/>
          </a:p>
          <a:p>
            <a:pPr marL="514350" indent="-514350">
              <a:spcBef>
                <a:spcPts val="1200"/>
              </a:spcBef>
              <a:buClr>
                <a:srgbClr val="00FFFF"/>
              </a:buClr>
            </a:pPr>
            <a:r>
              <a:rPr lang="en-US" sz="3000" b="1" i="1" dirty="0" smtClean="0">
                <a:solidFill>
                  <a:srgbClr val="00FFFF"/>
                </a:solidFill>
              </a:rPr>
              <a:t>23</a:t>
            </a:r>
            <a:r>
              <a:rPr lang="en-US" sz="3000" i="1" dirty="0" smtClean="0"/>
              <a:t> </a:t>
            </a:r>
            <a:r>
              <a:rPr lang="en-US" sz="3000" b="1" dirty="0">
                <a:solidFill>
                  <a:srgbClr val="FFFF00"/>
                </a:solidFill>
              </a:rPr>
              <a:t>gentleness</a:t>
            </a:r>
            <a:r>
              <a:rPr lang="en-US" sz="3000" b="1" dirty="0"/>
              <a:t>, </a:t>
            </a:r>
            <a:r>
              <a:rPr lang="en-US" sz="3000" b="1" dirty="0">
                <a:solidFill>
                  <a:srgbClr val="FFFF00"/>
                </a:solidFill>
              </a:rPr>
              <a:t>self-control</a:t>
            </a:r>
            <a:r>
              <a:rPr lang="en-US" sz="3000" b="1" dirty="0"/>
              <a:t>. Against such there is no </a:t>
            </a:r>
            <a:r>
              <a:rPr lang="en-US" sz="3000" b="1" dirty="0" smtClean="0"/>
              <a:t>law. </a:t>
            </a:r>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185057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b="1" dirty="0" smtClean="0">
                <a:solidFill>
                  <a:srgbClr val="00FFFF"/>
                </a:solidFill>
                <a:effectLst/>
              </a:rPr>
              <a:t>“The </a:t>
            </a:r>
            <a:r>
              <a:rPr lang="en-US" b="1" dirty="0" err="1" smtClean="0">
                <a:solidFill>
                  <a:srgbClr val="00FFFF"/>
                </a:solidFill>
                <a:effectLst/>
              </a:rPr>
              <a:t>Power”and</a:t>
            </a:r>
            <a:r>
              <a:rPr lang="en-US" b="1" dirty="0" smtClean="0">
                <a:solidFill>
                  <a:srgbClr val="00FFFF"/>
                </a:solidFill>
                <a:effectLst/>
              </a:rPr>
              <a:t> Faith</a:t>
            </a:r>
            <a:r>
              <a:rPr lang="en-US" b="1" i="1" dirty="0" smtClean="0">
                <a:solidFill>
                  <a:srgbClr val="00FFFF"/>
                </a:solidFill>
                <a:effectLst/>
              </a:rPr>
              <a:t> </a:t>
            </a:r>
            <a:endParaRPr lang="en-US" b="1" dirty="0" smtClean="0">
              <a:solidFill>
                <a:srgbClr val="00FFFF"/>
              </a:solidFill>
              <a:effectLst/>
            </a:endParaRPr>
          </a:p>
        </p:txBody>
      </p:sp>
      <p:sp>
        <p:nvSpPr>
          <p:cNvPr id="2" name="Rectangle 1"/>
          <p:cNvSpPr/>
          <p:nvPr/>
        </p:nvSpPr>
        <p:spPr>
          <a:xfrm>
            <a:off x="152400" y="781050"/>
            <a:ext cx="8915400" cy="2631490"/>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000" b="1" dirty="0" smtClean="0"/>
              <a:t>Those </a:t>
            </a:r>
            <a:r>
              <a:rPr lang="en-US" sz="3000" b="1" dirty="0"/>
              <a:t>who are “receptive of God’s activities” will “walk in the Spirit” and not please the lusts of the flesh (Gal. 5:16, 25; Rom. 8:1, 4). </a:t>
            </a:r>
            <a:endParaRPr lang="en-US" sz="3000" b="1" dirty="0" smtClean="0"/>
          </a:p>
          <a:p>
            <a:pPr marL="457200" indent="-457200">
              <a:spcBef>
                <a:spcPts val="1800"/>
              </a:spcBef>
              <a:buClr>
                <a:srgbClr val="00FFFF"/>
              </a:buClr>
              <a:buFont typeface="Arial" pitchFamily="34" charset="0"/>
              <a:buChar char="•"/>
            </a:pPr>
            <a:r>
              <a:rPr lang="en-US" sz="3000" b="1" dirty="0" smtClean="0"/>
              <a:t>Those </a:t>
            </a:r>
            <a:r>
              <a:rPr lang="en-US" sz="3000" b="1" dirty="0"/>
              <a:t>who walk according to the course of this world are the “sons of disobedience” (Eph. 2:1-3).</a:t>
            </a:r>
            <a:endParaRPr lang="en-US" sz="3000" dirty="0"/>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2</a:t>
            </a:r>
            <a:endParaRPr lang="en-US" sz="2400" b="1" dirty="0"/>
          </a:p>
        </p:txBody>
      </p:sp>
    </p:spTree>
    <p:extLst>
      <p:ext uri="{BB962C8B-B14F-4D97-AF65-F5344CB8AC3E}">
        <p14:creationId xmlns:p14="http://schemas.microsoft.com/office/powerpoint/2010/main" xmlns="" val="335099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4041783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subTitle" idx="1"/>
          </p:nvPr>
        </p:nvSpPr>
        <p:spPr>
          <a:xfrm>
            <a:off x="190500" y="2209800"/>
            <a:ext cx="8915400" cy="1676400"/>
          </a:xfrm>
        </p:spPr>
        <p:txBody>
          <a:bodyPr/>
          <a:lstStyle/>
          <a:p>
            <a:pPr eaLnBrk="1" hangingPunct="1">
              <a:spcBef>
                <a:spcPct val="50000"/>
              </a:spcBef>
              <a:defRPr/>
            </a:pPr>
            <a:r>
              <a:rPr lang="en-US" sz="5000" b="1" i="1" dirty="0" smtClean="0">
                <a:solidFill>
                  <a:srgbClr val="FFFF00"/>
                </a:solidFill>
                <a:effectLst/>
              </a:rPr>
              <a:t>Experiential</a:t>
            </a:r>
            <a:r>
              <a:rPr lang="en-US" sz="5000" b="1" dirty="0" smtClean="0">
                <a:solidFill>
                  <a:srgbClr val="FFFF00"/>
                </a:solidFill>
                <a:effectLst/>
              </a:rPr>
              <a:t> Overcoming</a:t>
            </a:r>
            <a:r>
              <a:rPr lang="en-US" sz="3600" b="1" dirty="0" smtClean="0">
                <a:solidFill>
                  <a:srgbClr val="FFFF00"/>
                </a:solidFill>
                <a:effectLst/>
              </a:rPr>
              <a:t>                                 the Seven Churches                                          and Revelation 2-3 </a:t>
            </a:r>
          </a:p>
        </p:txBody>
      </p:sp>
      <p:sp>
        <p:nvSpPr>
          <p:cNvPr id="4" name="TextBox 3"/>
          <p:cNvSpPr txBox="1">
            <a:spLocks noChangeArrowheads="1"/>
          </p:cNvSpPr>
          <p:nvPr/>
        </p:nvSpPr>
        <p:spPr bwMode="auto">
          <a:xfrm>
            <a:off x="7696200" y="6340475"/>
            <a:ext cx="1447800" cy="497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3</a:t>
            </a:r>
          </a:p>
        </p:txBody>
      </p:sp>
    </p:spTree>
    <p:extLst>
      <p:ext uri="{BB962C8B-B14F-4D97-AF65-F5344CB8AC3E}">
        <p14:creationId xmlns:p14="http://schemas.microsoft.com/office/powerpoint/2010/main" xmlns="" val="395002733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subTitle" idx="1"/>
          </p:nvPr>
        </p:nvSpPr>
        <p:spPr>
          <a:xfrm>
            <a:off x="304800" y="152400"/>
            <a:ext cx="8534400" cy="6400800"/>
          </a:xfrm>
        </p:spPr>
        <p:txBody>
          <a:bodyPr/>
          <a:lstStyle/>
          <a:p>
            <a:pPr marL="396875" indent="-396875" eaLnBrk="1" hangingPunct="1">
              <a:lnSpc>
                <a:spcPct val="90000"/>
              </a:lnSpc>
              <a:spcBef>
                <a:spcPct val="50000"/>
              </a:spcBef>
              <a:defRPr/>
            </a:pPr>
            <a:r>
              <a:rPr lang="en-US" sz="4000" b="1" dirty="0" smtClean="0">
                <a:solidFill>
                  <a:srgbClr val="FFFF00"/>
                </a:solidFill>
                <a:effectLst/>
                <a:latin typeface="Garamond" pitchFamily="18" charset="0"/>
              </a:rPr>
              <a:t>Christian in Name Only</a:t>
            </a:r>
          </a:p>
          <a:p>
            <a:pPr marL="571500" indent="-571500" algn="l" eaLnBrk="1" hangingPunct="1">
              <a:lnSpc>
                <a:spcPct val="90000"/>
              </a:lnSpc>
              <a:spcBef>
                <a:spcPct val="55000"/>
              </a:spcBef>
              <a:defRPr/>
            </a:pPr>
            <a:r>
              <a:rPr lang="en-US" b="1" i="1" u="sng" dirty="0" smtClean="0">
                <a:solidFill>
                  <a:srgbClr val="00FFFF"/>
                </a:solidFill>
                <a:effectLst/>
                <a:latin typeface="Garamond" pitchFamily="18" charset="0"/>
              </a:rPr>
              <a:t>Matt 7:21 NKJV</a:t>
            </a:r>
            <a:r>
              <a:rPr lang="en-US" b="1" i="1" dirty="0" smtClean="0">
                <a:solidFill>
                  <a:srgbClr val="00FFFF"/>
                </a:solidFill>
                <a:effectLst/>
                <a:latin typeface="Garamond" pitchFamily="18" charset="0"/>
              </a:rPr>
              <a:t>  </a:t>
            </a:r>
            <a:r>
              <a:rPr lang="en-US" b="1" dirty="0" smtClean="0">
                <a:effectLst/>
                <a:latin typeface="Garamond" pitchFamily="18" charset="0"/>
              </a:rPr>
              <a:t>"Not everyone who says to Me, 'Lord, Lord,' shall enter the kingdom of heaven, but he who does the will of My Father in heaven.</a:t>
            </a:r>
            <a:r>
              <a:rPr lang="en-US" b="1" i="1" dirty="0" smtClean="0">
                <a:effectLst/>
                <a:latin typeface="Garamond" pitchFamily="18" charset="0"/>
              </a:rPr>
              <a:t> </a:t>
            </a:r>
          </a:p>
          <a:p>
            <a:pPr marL="571500" indent="-571500" algn="l" eaLnBrk="1" hangingPunct="1">
              <a:lnSpc>
                <a:spcPct val="90000"/>
              </a:lnSpc>
              <a:spcBef>
                <a:spcPct val="55000"/>
              </a:spcBef>
              <a:defRPr/>
            </a:pPr>
            <a:r>
              <a:rPr lang="en-US" b="1" i="1" dirty="0" smtClean="0">
                <a:solidFill>
                  <a:srgbClr val="00FFFF"/>
                </a:solidFill>
                <a:effectLst/>
                <a:latin typeface="Garamond" pitchFamily="18" charset="0"/>
              </a:rPr>
              <a:t>22 </a:t>
            </a:r>
            <a:r>
              <a:rPr lang="en-US" b="1" dirty="0" smtClean="0">
                <a:effectLst/>
                <a:latin typeface="Garamond" pitchFamily="18" charset="0"/>
              </a:rPr>
              <a:t>"Many will say to Me in that day, 'Lord, Lord, </a:t>
            </a:r>
            <a:r>
              <a:rPr lang="en-US" b="1" dirty="0" smtClean="0">
                <a:solidFill>
                  <a:srgbClr val="FFFF00"/>
                </a:solidFill>
                <a:effectLst/>
                <a:latin typeface="Garamond" pitchFamily="18" charset="0"/>
              </a:rPr>
              <a:t>have we not </a:t>
            </a:r>
            <a:r>
              <a:rPr lang="en-US" b="1" dirty="0" smtClean="0">
                <a:effectLst/>
                <a:latin typeface="Garamond" pitchFamily="18" charset="0"/>
              </a:rPr>
              <a:t>prophesied</a:t>
            </a:r>
            <a:r>
              <a:rPr lang="en-US" b="1" dirty="0" smtClean="0">
                <a:solidFill>
                  <a:srgbClr val="FFFF00"/>
                </a:solidFill>
                <a:effectLst/>
                <a:latin typeface="Garamond" pitchFamily="18" charset="0"/>
              </a:rPr>
              <a:t> </a:t>
            </a:r>
            <a:r>
              <a:rPr lang="en-US" b="1" dirty="0" smtClean="0">
                <a:effectLst/>
                <a:latin typeface="Garamond" pitchFamily="18" charset="0"/>
              </a:rPr>
              <a:t>in Your name, cast out demons in Your name, and done many wonders in Your name?'</a:t>
            </a:r>
            <a:r>
              <a:rPr lang="en-US" b="1" i="1" dirty="0" smtClean="0">
                <a:effectLst/>
                <a:latin typeface="Garamond" pitchFamily="18" charset="0"/>
              </a:rPr>
              <a:t> </a:t>
            </a:r>
            <a:r>
              <a:rPr lang="en-US" b="1" i="1" dirty="0" smtClean="0">
                <a:solidFill>
                  <a:srgbClr val="00FFFF"/>
                </a:solidFill>
                <a:effectLst/>
                <a:latin typeface="Garamond" pitchFamily="18" charset="0"/>
              </a:rPr>
              <a:t>[This is an attempt to justify their salvation by works]</a:t>
            </a:r>
          </a:p>
          <a:p>
            <a:pPr marL="571500" indent="-571500" algn="l" eaLnBrk="1" hangingPunct="1">
              <a:lnSpc>
                <a:spcPct val="90000"/>
              </a:lnSpc>
              <a:spcBef>
                <a:spcPct val="55000"/>
              </a:spcBef>
              <a:defRPr/>
            </a:pPr>
            <a:r>
              <a:rPr lang="en-US" b="1" i="1" dirty="0" smtClean="0">
                <a:solidFill>
                  <a:srgbClr val="00FFFF"/>
                </a:solidFill>
                <a:effectLst/>
                <a:latin typeface="Garamond" pitchFamily="18" charset="0"/>
              </a:rPr>
              <a:t>23 </a:t>
            </a:r>
            <a:r>
              <a:rPr lang="en-US" b="1" dirty="0" smtClean="0">
                <a:effectLst/>
                <a:latin typeface="Garamond" pitchFamily="18" charset="0"/>
              </a:rPr>
              <a:t>"And then I will declare to them, 'I never knew you; depart from Me, </a:t>
            </a:r>
            <a:r>
              <a:rPr lang="en-US" b="1" dirty="0" smtClean="0">
                <a:solidFill>
                  <a:srgbClr val="FFFF00"/>
                </a:solidFill>
                <a:effectLst/>
                <a:latin typeface="Garamond" pitchFamily="18" charset="0"/>
              </a:rPr>
              <a:t>you who </a:t>
            </a:r>
            <a:r>
              <a:rPr lang="en-US" b="1" u="sng" dirty="0" smtClean="0">
                <a:solidFill>
                  <a:srgbClr val="FFFF00"/>
                </a:solidFill>
                <a:effectLst/>
                <a:latin typeface="Garamond" pitchFamily="18" charset="0"/>
              </a:rPr>
              <a:t>practice</a:t>
            </a:r>
            <a:r>
              <a:rPr lang="en-US" b="1" dirty="0" smtClean="0">
                <a:solidFill>
                  <a:srgbClr val="FFFF00"/>
                </a:solidFill>
                <a:effectLst/>
                <a:latin typeface="Garamond" pitchFamily="18" charset="0"/>
              </a:rPr>
              <a:t> lawlessness</a:t>
            </a:r>
            <a:r>
              <a:rPr lang="en-US" b="1" dirty="0" smtClean="0">
                <a:effectLst/>
                <a:latin typeface="Garamond" pitchFamily="18" charset="0"/>
              </a:rPr>
              <a:t>!'</a:t>
            </a:r>
          </a:p>
        </p:txBody>
      </p:sp>
      <p:sp>
        <p:nvSpPr>
          <p:cNvPr id="4" name="TextBox 3"/>
          <p:cNvSpPr txBox="1">
            <a:spLocks noChangeArrowheads="1"/>
          </p:cNvSpPr>
          <p:nvPr/>
        </p:nvSpPr>
        <p:spPr bwMode="auto">
          <a:xfrm>
            <a:off x="7696200" y="6340475"/>
            <a:ext cx="1447800" cy="497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3</a:t>
            </a:r>
          </a:p>
        </p:txBody>
      </p:sp>
    </p:spTree>
    <p:extLst>
      <p:ext uri="{BB962C8B-B14F-4D97-AF65-F5344CB8AC3E}">
        <p14:creationId xmlns:p14="http://schemas.microsoft.com/office/powerpoint/2010/main" xmlns="" val="5920502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1122">
                                            <p:txEl>
                                              <p:pRg st="1" end="1"/>
                                            </p:txEl>
                                          </p:spTgt>
                                        </p:tgtEl>
                                        <p:attrNameLst>
                                          <p:attrName>style.visibility</p:attrName>
                                        </p:attrNameLst>
                                      </p:cBhvr>
                                      <p:to>
                                        <p:strVal val="visible"/>
                                      </p:to>
                                    </p:set>
                                    <p:animEffect transition="in" filter="dissolve">
                                      <p:cBhvr>
                                        <p:cTn id="7" dur="500"/>
                                        <p:tgtEl>
                                          <p:spTgt spid="26112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61122">
                                            <p:txEl>
                                              <p:pRg st="2" end="2"/>
                                            </p:txEl>
                                          </p:spTgt>
                                        </p:tgtEl>
                                        <p:attrNameLst>
                                          <p:attrName>style.visibility</p:attrName>
                                        </p:attrNameLst>
                                      </p:cBhvr>
                                      <p:to>
                                        <p:strVal val="visible"/>
                                      </p:to>
                                    </p:set>
                                    <p:animEffect transition="in" filter="dissolve">
                                      <p:cBhvr>
                                        <p:cTn id="12" dur="500"/>
                                        <p:tgtEl>
                                          <p:spTgt spid="2611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61122">
                                            <p:txEl>
                                              <p:pRg st="3" end="3"/>
                                            </p:txEl>
                                          </p:spTgt>
                                        </p:tgtEl>
                                        <p:attrNameLst>
                                          <p:attrName>style.visibility</p:attrName>
                                        </p:attrNameLst>
                                      </p:cBhvr>
                                      <p:to>
                                        <p:strVal val="visible"/>
                                      </p:to>
                                    </p:set>
                                    <p:animEffect transition="in" filter="dissolve">
                                      <p:cBhvr>
                                        <p:cTn id="17" dur="500"/>
                                        <p:tgtEl>
                                          <p:spTgt spid="2611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p:cNvSpPr txBox="1">
            <a:spLocks noChangeArrowheads="1"/>
          </p:cNvSpPr>
          <p:nvPr/>
        </p:nvSpPr>
        <p:spPr bwMode="auto">
          <a:xfrm>
            <a:off x="7696200" y="6340475"/>
            <a:ext cx="1447800"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11</a:t>
            </a:r>
          </a:p>
        </p:txBody>
      </p:sp>
      <p:sp>
        <p:nvSpPr>
          <p:cNvPr id="9219"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Present </a:t>
            </a:r>
          </a:p>
        </p:txBody>
      </p:sp>
      <p:sp>
        <p:nvSpPr>
          <p:cNvPr id="9220" name="Rectangle 5"/>
          <p:cNvSpPr>
            <a:spLocks noChangeArrowheads="1"/>
          </p:cNvSpPr>
          <p:nvPr/>
        </p:nvSpPr>
        <p:spPr bwMode="auto">
          <a:xfrm>
            <a:off x="228600" y="685800"/>
            <a:ext cx="8763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eaLnBrk="0" hangingPunct="0">
              <a:spcBef>
                <a:spcPts val="1200"/>
              </a:spcBef>
              <a:buClr>
                <a:srgbClr val="00FFFF"/>
              </a:buClr>
            </a:pPr>
            <a:r>
              <a:rPr lang="en-US" sz="3200" b="1" i="1">
                <a:solidFill>
                  <a:srgbClr val="FFFF00"/>
                </a:solidFill>
              </a:rPr>
              <a:t>The Church becomes Gentile in nature:</a:t>
            </a:r>
            <a:endParaRPr lang="en-US" sz="3200" b="1">
              <a:solidFill>
                <a:srgbClr val="FFFF00"/>
              </a:solidFill>
            </a:endParaRPr>
          </a:p>
        </p:txBody>
      </p:sp>
      <p:sp>
        <p:nvSpPr>
          <p:cNvPr id="7" name="TextBox 6"/>
          <p:cNvSpPr txBox="1">
            <a:spLocks noChangeArrowheads="1"/>
          </p:cNvSpPr>
          <p:nvPr/>
        </p:nvSpPr>
        <p:spPr bwMode="auto">
          <a:xfrm>
            <a:off x="228600" y="1258888"/>
            <a:ext cx="8763000" cy="5427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625475" indent="-625475"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spcAft>
                <a:spcPts val="1000"/>
              </a:spcAft>
              <a:buClr>
                <a:srgbClr val="00FFFF"/>
              </a:buClr>
            </a:pPr>
            <a:r>
              <a:rPr lang="en-US" sz="3000" b="1" i="1" u="sng">
                <a:solidFill>
                  <a:srgbClr val="00FFFF"/>
                </a:solidFill>
              </a:rPr>
              <a:t>Acts 13:46 -47NKJV</a:t>
            </a:r>
            <a:r>
              <a:rPr lang="en-US" sz="3000" b="1" i="1">
                <a:solidFill>
                  <a:srgbClr val="00FFFF"/>
                </a:solidFill>
              </a:rPr>
              <a:t>  </a:t>
            </a:r>
          </a:p>
          <a:p>
            <a:pPr>
              <a:spcAft>
                <a:spcPts val="1000"/>
              </a:spcAft>
              <a:buClr>
                <a:srgbClr val="00FFFF"/>
              </a:buClr>
            </a:pPr>
            <a:r>
              <a:rPr lang="en-US" sz="3000" b="1" i="1">
                <a:solidFill>
                  <a:srgbClr val="00FFFF"/>
                </a:solidFill>
              </a:rPr>
              <a:t>46  </a:t>
            </a:r>
            <a:r>
              <a:rPr lang="en-US" sz="3000" b="1"/>
              <a:t>Then Paul and Barnabas grew bold and said, "It was necessary that the word of God should be spoken to </a:t>
            </a:r>
            <a:r>
              <a:rPr lang="en-US" sz="3000" b="1">
                <a:solidFill>
                  <a:srgbClr val="FFFF00"/>
                </a:solidFill>
              </a:rPr>
              <a:t>you</a:t>
            </a:r>
            <a:r>
              <a:rPr lang="en-US" sz="3000" b="1"/>
              <a:t> </a:t>
            </a:r>
            <a:r>
              <a:rPr lang="en-US" sz="3000" b="1">
                <a:solidFill>
                  <a:srgbClr val="00FFFF"/>
                </a:solidFill>
              </a:rPr>
              <a:t>Israel’s Jews </a:t>
            </a:r>
            <a:r>
              <a:rPr lang="en-US" sz="3000" b="1"/>
              <a:t>first; but since you reject it, …</a:t>
            </a:r>
            <a:r>
              <a:rPr lang="en-US" sz="3000" b="1">
                <a:solidFill>
                  <a:srgbClr val="FFFF00"/>
                </a:solidFill>
              </a:rPr>
              <a:t>we turn to the </a:t>
            </a:r>
            <a:r>
              <a:rPr lang="en-US" sz="3000" b="1" u="sng">
                <a:solidFill>
                  <a:srgbClr val="FFFF00"/>
                </a:solidFill>
              </a:rPr>
              <a:t>Gentiles</a:t>
            </a:r>
            <a:r>
              <a:rPr lang="en-US" sz="3000" b="1"/>
              <a:t>. </a:t>
            </a:r>
          </a:p>
          <a:p>
            <a:pPr>
              <a:spcAft>
                <a:spcPts val="1000"/>
              </a:spcAft>
              <a:buClr>
                <a:srgbClr val="00FFFF"/>
              </a:buClr>
            </a:pPr>
            <a:r>
              <a:rPr lang="en-US" sz="3000" b="1" i="1">
                <a:solidFill>
                  <a:srgbClr val="00FFFF"/>
                </a:solidFill>
              </a:rPr>
              <a:t>47  </a:t>
            </a:r>
            <a:r>
              <a:rPr lang="en-US" sz="3000" b="1"/>
              <a:t>"For so the Lord has </a:t>
            </a:r>
            <a:r>
              <a:rPr lang="en-US" sz="3000" b="1">
                <a:solidFill>
                  <a:srgbClr val="FFFF00"/>
                </a:solidFill>
              </a:rPr>
              <a:t>commanded </a:t>
            </a:r>
            <a:r>
              <a:rPr lang="en-US" sz="3000" b="1" u="sng">
                <a:solidFill>
                  <a:srgbClr val="FFFF00"/>
                </a:solidFill>
              </a:rPr>
              <a:t>us</a:t>
            </a:r>
            <a:r>
              <a:rPr lang="en-US" sz="3000" b="1"/>
              <a:t>: 'I have set </a:t>
            </a:r>
            <a:r>
              <a:rPr lang="en-US" sz="3000" b="1">
                <a:solidFill>
                  <a:srgbClr val="FFFF00"/>
                </a:solidFill>
              </a:rPr>
              <a:t>you</a:t>
            </a:r>
            <a:r>
              <a:rPr lang="en-US" sz="3000" b="1"/>
              <a:t> </a:t>
            </a:r>
            <a:r>
              <a:rPr lang="en-US" sz="3000" b="1" i="1">
                <a:solidFill>
                  <a:srgbClr val="00FFFF"/>
                </a:solidFill>
              </a:rPr>
              <a:t>[Messianic Jews]</a:t>
            </a:r>
            <a:r>
              <a:rPr lang="en-US" sz="3000" b="1">
                <a:solidFill>
                  <a:srgbClr val="00FFFF"/>
                </a:solidFill>
              </a:rPr>
              <a:t> </a:t>
            </a:r>
            <a:r>
              <a:rPr lang="en-US" sz="3000" b="1"/>
              <a:t>as a </a:t>
            </a:r>
            <a:r>
              <a:rPr lang="en-US" sz="3000" b="1">
                <a:solidFill>
                  <a:srgbClr val="FFFF00"/>
                </a:solidFill>
              </a:rPr>
              <a:t>light</a:t>
            </a:r>
            <a:r>
              <a:rPr lang="en-US" sz="3000" b="1"/>
              <a:t> </a:t>
            </a:r>
            <a:r>
              <a:rPr lang="en-US" sz="3000" b="1">
                <a:solidFill>
                  <a:srgbClr val="FFFF00"/>
                </a:solidFill>
              </a:rPr>
              <a:t>to the Gentiles</a:t>
            </a:r>
            <a:r>
              <a:rPr lang="en-US" sz="3000" b="1"/>
              <a:t>, That </a:t>
            </a:r>
            <a:r>
              <a:rPr lang="en-US" sz="3000" b="1">
                <a:solidFill>
                  <a:srgbClr val="FFFF00"/>
                </a:solidFill>
              </a:rPr>
              <a:t>you</a:t>
            </a:r>
            <a:r>
              <a:rPr lang="en-US" sz="3000" b="1"/>
              <a:t> </a:t>
            </a:r>
            <a:r>
              <a:rPr lang="en-US" sz="3000" b="1" i="1">
                <a:solidFill>
                  <a:srgbClr val="00FFFF"/>
                </a:solidFill>
              </a:rPr>
              <a:t>[through message of Gospel]</a:t>
            </a:r>
            <a:r>
              <a:rPr lang="en-US" sz="3000" b="1">
                <a:solidFill>
                  <a:srgbClr val="00FFFF"/>
                </a:solidFill>
              </a:rPr>
              <a:t> </a:t>
            </a:r>
            <a:r>
              <a:rPr lang="en-US" sz="3000" b="1"/>
              <a:t>should be for salvation to the ends of the earth.'“ </a:t>
            </a:r>
            <a:r>
              <a:rPr lang="en-US" sz="3000" b="1" i="1">
                <a:solidFill>
                  <a:srgbClr val="00FFFF"/>
                </a:solidFill>
              </a:rPr>
              <a:t>[it becomes clear that the Church is to become Gentile…]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subTitle" idx="1"/>
          </p:nvPr>
        </p:nvSpPr>
        <p:spPr>
          <a:xfrm>
            <a:off x="304800" y="76200"/>
            <a:ext cx="8534400" cy="6400800"/>
          </a:xfrm>
        </p:spPr>
        <p:txBody>
          <a:bodyPr/>
          <a:lstStyle/>
          <a:p>
            <a:pPr marL="396875" indent="-396875" eaLnBrk="1" hangingPunct="1">
              <a:lnSpc>
                <a:spcPct val="90000"/>
              </a:lnSpc>
              <a:spcBef>
                <a:spcPct val="50000"/>
              </a:spcBef>
              <a:defRPr/>
            </a:pPr>
            <a:r>
              <a:rPr lang="en-US" sz="4000" b="1" dirty="0" smtClean="0">
                <a:solidFill>
                  <a:srgbClr val="FFFF00"/>
                </a:solidFill>
                <a:effectLst/>
                <a:latin typeface="Garamond" pitchFamily="18" charset="0"/>
              </a:rPr>
              <a:t>Christian in Name Only</a:t>
            </a:r>
          </a:p>
          <a:p>
            <a:pPr marL="457200" indent="-457200" algn="l" eaLnBrk="1" hangingPunct="1">
              <a:lnSpc>
                <a:spcPct val="90000"/>
              </a:lnSpc>
              <a:spcBef>
                <a:spcPct val="55000"/>
              </a:spcBef>
              <a:buClr>
                <a:srgbClr val="00FFFF"/>
              </a:buClr>
              <a:buFont typeface="Arial" pitchFamily="34" charset="0"/>
              <a:buChar char="•"/>
              <a:defRPr/>
            </a:pPr>
            <a:r>
              <a:rPr lang="en-US" b="1" dirty="0" smtClean="0">
                <a:effectLst/>
                <a:latin typeface="Garamond" pitchFamily="18" charset="0"/>
              </a:rPr>
              <a:t>The Matt. 7:21-23 Christian never “received” Jesus Christ as their savior; </a:t>
            </a:r>
          </a:p>
          <a:p>
            <a:pPr marL="457200" indent="-457200" algn="l" eaLnBrk="1" hangingPunct="1">
              <a:lnSpc>
                <a:spcPct val="90000"/>
              </a:lnSpc>
              <a:spcBef>
                <a:spcPct val="55000"/>
              </a:spcBef>
              <a:buClr>
                <a:srgbClr val="00FFFF"/>
              </a:buClr>
              <a:buFont typeface="Arial" pitchFamily="34" charset="0"/>
              <a:buChar char="•"/>
              <a:defRPr/>
            </a:pPr>
            <a:r>
              <a:rPr lang="en-US" b="1" dirty="0" smtClean="0">
                <a:effectLst/>
                <a:latin typeface="Garamond" pitchFamily="18" charset="0"/>
              </a:rPr>
              <a:t>They appealed to their “good works”, seeking to “earn” heaven; but Paul wrote:</a:t>
            </a:r>
          </a:p>
          <a:p>
            <a:pPr marL="571500" indent="-571500" algn="l" eaLnBrk="1" hangingPunct="1">
              <a:lnSpc>
                <a:spcPct val="90000"/>
              </a:lnSpc>
              <a:spcBef>
                <a:spcPct val="55000"/>
              </a:spcBef>
              <a:buClr>
                <a:srgbClr val="00FFFF"/>
              </a:buClr>
              <a:buFont typeface="Arial" pitchFamily="34" charset="0"/>
              <a:buChar char="•"/>
              <a:defRPr/>
            </a:pPr>
            <a:endParaRPr lang="en-US" b="1" dirty="0" smtClean="0">
              <a:effectLst/>
              <a:latin typeface="Garamond" pitchFamily="18" charset="0"/>
            </a:endParaRPr>
          </a:p>
          <a:p>
            <a:pPr marL="571500" indent="-571500" algn="l" eaLnBrk="1" hangingPunct="1">
              <a:lnSpc>
                <a:spcPct val="90000"/>
              </a:lnSpc>
              <a:spcBef>
                <a:spcPct val="55000"/>
              </a:spcBef>
              <a:buClr>
                <a:srgbClr val="00FFFF"/>
              </a:buClr>
              <a:buFont typeface="Arial" pitchFamily="34" charset="0"/>
              <a:buChar char="•"/>
              <a:defRPr/>
            </a:pPr>
            <a:endParaRPr lang="en-US" b="1" dirty="0" smtClean="0">
              <a:effectLst/>
              <a:latin typeface="Garamond" pitchFamily="18" charset="0"/>
            </a:endParaRPr>
          </a:p>
          <a:p>
            <a:pPr marL="571500" indent="-571500" algn="l" eaLnBrk="1" hangingPunct="1">
              <a:lnSpc>
                <a:spcPct val="90000"/>
              </a:lnSpc>
              <a:spcBef>
                <a:spcPct val="55000"/>
              </a:spcBef>
              <a:buClr>
                <a:srgbClr val="00FFFF"/>
              </a:buClr>
              <a:buFont typeface="Arial" pitchFamily="34" charset="0"/>
              <a:buChar char="•"/>
              <a:defRPr/>
            </a:pPr>
            <a:endParaRPr lang="en-US" b="1" dirty="0" smtClean="0">
              <a:effectLst/>
              <a:latin typeface="Garamond" pitchFamily="18" charset="0"/>
            </a:endParaRPr>
          </a:p>
          <a:p>
            <a:pPr marL="400050" indent="-400050" algn="l" eaLnBrk="1" hangingPunct="1">
              <a:lnSpc>
                <a:spcPct val="90000"/>
              </a:lnSpc>
              <a:spcBef>
                <a:spcPct val="55000"/>
              </a:spcBef>
              <a:buClr>
                <a:srgbClr val="00FFFF"/>
              </a:buClr>
              <a:buFont typeface="Arial" pitchFamily="34" charset="0"/>
              <a:buChar char="•"/>
              <a:defRPr/>
            </a:pPr>
            <a:r>
              <a:rPr lang="en-US" b="1" dirty="0" smtClean="0">
                <a:effectLst/>
                <a:latin typeface="Garamond" pitchFamily="18" charset="0"/>
              </a:rPr>
              <a:t>Instead of doing “God’s activities,” these boasters became workers of iniquity carrying out their own fleshly activities.</a:t>
            </a:r>
          </a:p>
        </p:txBody>
      </p:sp>
      <p:sp>
        <p:nvSpPr>
          <p:cNvPr id="4" name="TextBox 3"/>
          <p:cNvSpPr txBox="1">
            <a:spLocks noChangeArrowheads="1"/>
          </p:cNvSpPr>
          <p:nvPr/>
        </p:nvSpPr>
        <p:spPr bwMode="auto">
          <a:xfrm>
            <a:off x="7696200" y="6340475"/>
            <a:ext cx="1447800" cy="497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3</a:t>
            </a:r>
          </a:p>
        </p:txBody>
      </p:sp>
      <p:sp>
        <p:nvSpPr>
          <p:cNvPr id="5" name="TextBox 4"/>
          <p:cNvSpPr txBox="1"/>
          <p:nvPr/>
        </p:nvSpPr>
        <p:spPr>
          <a:xfrm>
            <a:off x="228600" y="2895600"/>
            <a:ext cx="8763000" cy="2215991"/>
          </a:xfrm>
          <a:prstGeom prst="rect">
            <a:avLst/>
          </a:prstGeom>
          <a:noFill/>
        </p:spPr>
        <p:txBody>
          <a:bodyPr vert="horz" wrap="square" rtlCol="0">
            <a:spAutoFit/>
          </a:bodyPr>
          <a:lstStyle/>
          <a:p>
            <a:pPr marL="457200" marR="0" indent="-457200">
              <a:lnSpc>
                <a:spcPct val="115000"/>
              </a:lnSpc>
              <a:spcBef>
                <a:spcPts val="0"/>
              </a:spcBef>
              <a:spcAft>
                <a:spcPts val="1000"/>
              </a:spcAft>
            </a:pPr>
            <a:r>
              <a:rPr lang="en-US" sz="3000" b="1" i="1" dirty="0" smtClean="0">
                <a:solidFill>
                  <a:srgbClr val="00FFFF"/>
                </a:solidFill>
                <a:effectLst/>
              </a:rPr>
              <a:t>	</a:t>
            </a:r>
            <a:r>
              <a:rPr lang="en-US" sz="3000" b="1" i="1" u="sng" dirty="0" smtClean="0">
                <a:solidFill>
                  <a:srgbClr val="00FFFF"/>
                </a:solidFill>
                <a:effectLst/>
              </a:rPr>
              <a:t>Ephesians 2:8–9 (NKJV)</a:t>
            </a:r>
            <a:r>
              <a:rPr lang="en-US" sz="3000" b="1" i="1" dirty="0" smtClean="0">
                <a:solidFill>
                  <a:srgbClr val="00FFFF"/>
                </a:solidFill>
                <a:effectLst/>
              </a:rPr>
              <a:t>  </a:t>
            </a:r>
            <a:r>
              <a:rPr lang="en-US" sz="3000" b="1" i="1" u="none" strike="noStrike" dirty="0" smtClean="0">
                <a:solidFill>
                  <a:srgbClr val="00FFFF"/>
                </a:solidFill>
                <a:effectLst/>
              </a:rPr>
              <a:t>8</a:t>
            </a:r>
            <a:r>
              <a:rPr lang="en-US" sz="3000" b="1" u="none" strike="noStrike" dirty="0" smtClean="0">
                <a:effectLst/>
              </a:rPr>
              <a:t> </a:t>
            </a:r>
            <a:r>
              <a:rPr lang="en-US" sz="3000" b="1" dirty="0" smtClean="0">
                <a:effectLst/>
              </a:rPr>
              <a:t>For by </a:t>
            </a:r>
            <a:r>
              <a:rPr lang="en-US" sz="3000" b="1" dirty="0" smtClean="0">
                <a:solidFill>
                  <a:srgbClr val="FFFF00"/>
                </a:solidFill>
                <a:effectLst/>
              </a:rPr>
              <a:t>grace</a:t>
            </a:r>
            <a:r>
              <a:rPr lang="en-US" sz="3000" b="1" dirty="0" smtClean="0">
                <a:effectLst/>
              </a:rPr>
              <a:t> you have been saved through faith, and that not of yourselves; it is the </a:t>
            </a:r>
            <a:r>
              <a:rPr lang="en-US" sz="3000" b="1" dirty="0" smtClean="0">
                <a:solidFill>
                  <a:srgbClr val="FFFF00"/>
                </a:solidFill>
                <a:effectLst/>
              </a:rPr>
              <a:t>gift</a:t>
            </a:r>
            <a:r>
              <a:rPr lang="en-US" sz="3000" b="1" dirty="0" smtClean="0">
                <a:effectLst/>
              </a:rPr>
              <a:t> </a:t>
            </a:r>
            <a:r>
              <a:rPr lang="en-US" sz="3000" b="1" dirty="0" smtClean="0">
                <a:solidFill>
                  <a:srgbClr val="FFFF00"/>
                </a:solidFill>
                <a:effectLst/>
              </a:rPr>
              <a:t>of God</a:t>
            </a:r>
            <a:r>
              <a:rPr lang="en-US" sz="3000" b="1" dirty="0" smtClean="0">
                <a:effectLst/>
              </a:rPr>
              <a:t>, </a:t>
            </a:r>
            <a:r>
              <a:rPr lang="en-US" sz="3000" b="1" i="1" u="none" strike="noStrike" dirty="0" smtClean="0">
                <a:solidFill>
                  <a:srgbClr val="00FFFF"/>
                </a:solidFill>
                <a:effectLst/>
              </a:rPr>
              <a:t>9</a:t>
            </a:r>
            <a:r>
              <a:rPr lang="en-US" sz="3000" b="1" u="none" strike="noStrike" dirty="0" smtClean="0">
                <a:solidFill>
                  <a:srgbClr val="00FFFF"/>
                </a:solidFill>
                <a:effectLst/>
              </a:rPr>
              <a:t> </a:t>
            </a:r>
            <a:r>
              <a:rPr lang="en-US" sz="3000" b="1" u="sng" dirty="0" smtClean="0">
                <a:solidFill>
                  <a:srgbClr val="FFFF00"/>
                </a:solidFill>
                <a:effectLst/>
              </a:rPr>
              <a:t>not</a:t>
            </a:r>
            <a:r>
              <a:rPr lang="en-US" sz="3000" b="1" dirty="0" smtClean="0">
                <a:solidFill>
                  <a:srgbClr val="FFFF00"/>
                </a:solidFill>
                <a:effectLst/>
              </a:rPr>
              <a:t> of works</a:t>
            </a:r>
            <a:r>
              <a:rPr lang="en-US" sz="3000" b="1" dirty="0" smtClean="0">
                <a:effectLst/>
              </a:rPr>
              <a:t>, </a:t>
            </a:r>
            <a:r>
              <a:rPr lang="en-US" sz="3000" b="1" i="1" dirty="0" smtClean="0">
                <a:solidFill>
                  <a:srgbClr val="FFFF00"/>
                </a:solidFill>
                <a:effectLst/>
              </a:rPr>
              <a:t>lest </a:t>
            </a:r>
            <a:r>
              <a:rPr lang="en-US" sz="3000" b="1" i="1" u="sng" dirty="0" smtClean="0">
                <a:solidFill>
                  <a:srgbClr val="FFFF00"/>
                </a:solidFill>
                <a:effectLst/>
              </a:rPr>
              <a:t>anyone</a:t>
            </a:r>
            <a:r>
              <a:rPr lang="en-US" sz="3000" b="1" i="1" dirty="0" smtClean="0">
                <a:solidFill>
                  <a:srgbClr val="FFFF00"/>
                </a:solidFill>
                <a:effectLst/>
              </a:rPr>
              <a:t> </a:t>
            </a:r>
            <a:r>
              <a:rPr lang="en-US" sz="3000" b="1" dirty="0" smtClean="0">
                <a:solidFill>
                  <a:srgbClr val="FFFF00"/>
                </a:solidFill>
                <a:effectLst/>
              </a:rPr>
              <a:t>should </a:t>
            </a:r>
            <a:r>
              <a:rPr lang="en-US" sz="3000" b="1" u="sng" dirty="0" smtClean="0">
                <a:solidFill>
                  <a:srgbClr val="FFFF00"/>
                </a:solidFill>
                <a:effectLst/>
              </a:rPr>
              <a:t>boast</a:t>
            </a:r>
            <a:r>
              <a:rPr lang="en-US" sz="3000" b="1" dirty="0" smtClean="0">
                <a:effectLst/>
              </a:rPr>
              <a:t> </a:t>
            </a:r>
            <a:r>
              <a:rPr lang="en-US" sz="3000" b="1" i="1" dirty="0" smtClean="0">
                <a:solidFill>
                  <a:srgbClr val="00FFFF"/>
                </a:solidFill>
                <a:effectLst/>
              </a:rPr>
              <a:t>[did they boast?]</a:t>
            </a:r>
            <a:endParaRPr lang="en-US" sz="3000" b="1" i="1" dirty="0">
              <a:solidFill>
                <a:srgbClr val="00FFFF"/>
              </a:solidFill>
              <a:effectLst/>
            </a:endParaRPr>
          </a:p>
        </p:txBody>
      </p:sp>
    </p:spTree>
    <p:extLst>
      <p:ext uri="{BB962C8B-B14F-4D97-AF65-F5344CB8AC3E}">
        <p14:creationId xmlns:p14="http://schemas.microsoft.com/office/powerpoint/2010/main" xmlns="" val="3303114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61122">
                                            <p:txEl>
                                              <p:pRg st="1" end="1"/>
                                            </p:txEl>
                                          </p:spTgt>
                                        </p:tgtEl>
                                        <p:attrNameLst>
                                          <p:attrName>style.visibility</p:attrName>
                                        </p:attrNameLst>
                                      </p:cBhvr>
                                      <p:to>
                                        <p:strVal val="visible"/>
                                      </p:to>
                                    </p:set>
                                    <p:animEffect transition="in" filter="dissolve">
                                      <p:cBhvr>
                                        <p:cTn id="7" dur="500"/>
                                        <p:tgtEl>
                                          <p:spTgt spid="2611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61122">
                                            <p:txEl>
                                              <p:pRg st="2" end="2"/>
                                            </p:txEl>
                                          </p:spTgt>
                                        </p:tgtEl>
                                        <p:attrNameLst>
                                          <p:attrName>style.visibility</p:attrName>
                                        </p:attrNameLst>
                                      </p:cBhvr>
                                      <p:to>
                                        <p:strVal val="visible"/>
                                      </p:to>
                                    </p:set>
                                    <p:animEffect transition="in" filter="dissolve">
                                      <p:cBhvr>
                                        <p:cTn id="12" dur="500"/>
                                        <p:tgtEl>
                                          <p:spTgt spid="2611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61122">
                                            <p:txEl>
                                              <p:pRg st="6" end="6"/>
                                            </p:txEl>
                                          </p:spTgt>
                                        </p:tgtEl>
                                        <p:attrNameLst>
                                          <p:attrName>style.visibility</p:attrName>
                                        </p:attrNameLst>
                                      </p:cBhvr>
                                      <p:to>
                                        <p:strVal val="visible"/>
                                      </p:to>
                                    </p:set>
                                    <p:animEffect transition="in" filter="dissolve">
                                      <p:cBhvr>
                                        <p:cTn id="21" dur="500"/>
                                        <p:tgtEl>
                                          <p:spTgt spid="2611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52400" y="76200"/>
            <a:ext cx="8915400" cy="68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eaLnBrk="1" hangingPunct="1">
              <a:spcBef>
                <a:spcPct val="50000"/>
              </a:spcBef>
              <a:defRPr/>
            </a:pPr>
            <a:r>
              <a:rPr lang="en-US" sz="4000" b="1" dirty="0" smtClean="0">
                <a:solidFill>
                  <a:srgbClr val="00FFFF"/>
                </a:solidFill>
                <a:effectLst/>
                <a:latin typeface="Garamond" pitchFamily="18" charset="0"/>
              </a:rPr>
              <a:t>Three Types of Christians</a:t>
            </a:r>
          </a:p>
        </p:txBody>
      </p:sp>
      <p:sp>
        <p:nvSpPr>
          <p:cNvPr id="2" name="Rectangle 1"/>
          <p:cNvSpPr/>
          <p:nvPr/>
        </p:nvSpPr>
        <p:spPr>
          <a:xfrm>
            <a:off x="152400" y="781050"/>
            <a:ext cx="8915400" cy="4708981"/>
          </a:xfrm>
          <a:prstGeom prst="rect">
            <a:avLst/>
          </a:prstGeom>
        </p:spPr>
        <p:txBody>
          <a:bodyPr wrap="square">
            <a:spAutoFit/>
          </a:bodyPr>
          <a:lstStyle/>
          <a:p>
            <a:pPr marL="457200" indent="-457200">
              <a:spcBef>
                <a:spcPts val="1800"/>
              </a:spcBef>
              <a:buClr>
                <a:srgbClr val="00FFFF"/>
              </a:buClr>
              <a:buFont typeface="Arial" pitchFamily="34" charset="0"/>
              <a:buChar char="•"/>
            </a:pPr>
            <a:r>
              <a:rPr lang="en-US" sz="3000" b="1" dirty="0" smtClean="0"/>
              <a:t>In Revelation 2-3, where Jesus addresses the seven churches, we find “professing Christians” who are not saved.</a:t>
            </a:r>
          </a:p>
          <a:p>
            <a:pPr marL="457200" indent="-457200">
              <a:spcBef>
                <a:spcPts val="1800"/>
              </a:spcBef>
              <a:buClr>
                <a:srgbClr val="00FFFF"/>
              </a:buClr>
              <a:buFont typeface="Arial" pitchFamily="34" charset="0"/>
              <a:buChar char="•"/>
            </a:pPr>
            <a:r>
              <a:rPr lang="en-US" sz="3000" b="1" dirty="0" smtClean="0"/>
              <a:t>We will now do a brief survey of these seven churches to discover the </a:t>
            </a:r>
            <a:r>
              <a:rPr lang="en-US" sz="3000" b="1" dirty="0" smtClean="0">
                <a:solidFill>
                  <a:srgbClr val="FFFF00"/>
                </a:solidFill>
              </a:rPr>
              <a:t>three types of Christians </a:t>
            </a:r>
            <a:r>
              <a:rPr lang="en-US" sz="3000" b="1" dirty="0" smtClean="0"/>
              <a:t>that Jesus addresses…</a:t>
            </a:r>
          </a:p>
          <a:p>
            <a:pPr marL="457200" indent="-457200">
              <a:spcBef>
                <a:spcPts val="1800"/>
              </a:spcBef>
              <a:buClr>
                <a:srgbClr val="00FFFF"/>
              </a:buClr>
              <a:buFont typeface="Arial" pitchFamily="34" charset="0"/>
              <a:buChar char="•"/>
            </a:pPr>
            <a:r>
              <a:rPr lang="en-US" sz="3000" b="1" dirty="0" smtClean="0"/>
              <a:t>By way of review, Christians can earn rewards, but they can also lose rewards, even though they are saved!</a:t>
            </a:r>
            <a:endParaRPr lang="en-US" sz="3000" b="1" dirty="0"/>
          </a:p>
        </p:txBody>
      </p:sp>
      <p:sp>
        <p:nvSpPr>
          <p:cNvPr id="5" name="TextBox 4"/>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3</a:t>
            </a:r>
            <a:endParaRPr lang="en-US" sz="2400" b="1" dirty="0"/>
          </a:p>
        </p:txBody>
      </p:sp>
    </p:spTree>
    <p:extLst>
      <p:ext uri="{BB962C8B-B14F-4D97-AF65-F5344CB8AC3E}">
        <p14:creationId xmlns:p14="http://schemas.microsoft.com/office/powerpoint/2010/main" xmlns="" val="38668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subTitle" idx="1"/>
          </p:nvPr>
        </p:nvSpPr>
        <p:spPr>
          <a:xfrm>
            <a:off x="152400" y="0"/>
            <a:ext cx="8915400" cy="6629400"/>
          </a:xfrm>
        </p:spPr>
        <p:txBody>
          <a:bodyPr/>
          <a:lstStyle/>
          <a:p>
            <a:pPr marL="396875" indent="-396875" eaLnBrk="1" hangingPunct="1">
              <a:spcBef>
                <a:spcPct val="50000"/>
              </a:spcBef>
              <a:defRPr/>
            </a:pPr>
            <a:r>
              <a:rPr lang="en-US" sz="4000" b="1" dirty="0" smtClean="0">
                <a:solidFill>
                  <a:srgbClr val="FFFF00"/>
                </a:solidFill>
                <a:effectLst/>
                <a:latin typeface="Garamond" pitchFamily="18" charset="0"/>
              </a:rPr>
              <a:t>What about Christians who Sin?</a:t>
            </a:r>
          </a:p>
          <a:p>
            <a:pPr marL="571500" indent="-571500" algn="l" eaLnBrk="1" hangingPunct="1">
              <a:spcBef>
                <a:spcPts val="1200"/>
              </a:spcBef>
              <a:defRPr/>
            </a:pPr>
            <a:r>
              <a:rPr lang="en-US" b="1" i="1" u="sng" dirty="0" smtClean="0">
                <a:solidFill>
                  <a:srgbClr val="FFFF00"/>
                </a:solidFill>
                <a:effectLst/>
                <a:latin typeface="Garamond" pitchFamily="18" charset="0"/>
              </a:rPr>
              <a:t>1 </a:t>
            </a:r>
            <a:r>
              <a:rPr lang="en-US" b="1" i="1" u="sng" dirty="0" err="1" smtClean="0">
                <a:solidFill>
                  <a:srgbClr val="FFFF00"/>
                </a:solidFill>
                <a:effectLst/>
                <a:latin typeface="Garamond" pitchFamily="18" charset="0"/>
              </a:rPr>
              <a:t>Cor</a:t>
            </a:r>
            <a:r>
              <a:rPr lang="en-US" b="1" i="1" u="sng" dirty="0" smtClean="0">
                <a:solidFill>
                  <a:srgbClr val="FFFF00"/>
                </a:solidFill>
                <a:effectLst/>
                <a:latin typeface="Garamond" pitchFamily="18" charset="0"/>
              </a:rPr>
              <a:t> 3:14 NKJV</a:t>
            </a:r>
            <a:r>
              <a:rPr lang="en-US" b="1" dirty="0" smtClean="0">
                <a:solidFill>
                  <a:srgbClr val="FFFF00"/>
                </a:solidFill>
                <a:effectLst/>
                <a:latin typeface="Garamond" pitchFamily="18" charset="0"/>
              </a:rPr>
              <a:t>  </a:t>
            </a:r>
            <a:r>
              <a:rPr lang="en-US" b="1" dirty="0" smtClean="0">
                <a:solidFill>
                  <a:srgbClr val="FFFF00"/>
                </a:solidFill>
                <a:latin typeface="Garamond" pitchFamily="18" charset="0"/>
              </a:rPr>
              <a:t>If anyone's </a:t>
            </a:r>
            <a:r>
              <a:rPr lang="en-US" b="1" u="sng" dirty="0" smtClean="0">
                <a:solidFill>
                  <a:srgbClr val="FFFF00"/>
                </a:solidFill>
                <a:effectLst/>
                <a:latin typeface="Garamond" pitchFamily="18" charset="0"/>
              </a:rPr>
              <a:t>work</a:t>
            </a:r>
            <a:r>
              <a:rPr lang="en-US" b="1" dirty="0" smtClean="0">
                <a:latin typeface="Garamond" pitchFamily="18" charset="0"/>
              </a:rPr>
              <a:t> </a:t>
            </a:r>
            <a:r>
              <a:rPr lang="en-US" b="1" i="1" dirty="0" smtClean="0">
                <a:solidFill>
                  <a:srgbClr val="00FFFF"/>
                </a:solidFill>
                <a:latin typeface="Garamond" pitchFamily="18" charset="0"/>
              </a:rPr>
              <a:t>[God’s </a:t>
            </a:r>
            <a:r>
              <a:rPr lang="en-US" b="1" i="1" u="sng" dirty="0" smtClean="0">
                <a:solidFill>
                  <a:srgbClr val="00FFFF"/>
                </a:solidFill>
                <a:latin typeface="Garamond" pitchFamily="18" charset="0"/>
              </a:rPr>
              <a:t>activity</a:t>
            </a:r>
            <a:r>
              <a:rPr lang="en-US" b="1" i="1" dirty="0" smtClean="0">
                <a:solidFill>
                  <a:srgbClr val="00FFFF"/>
                </a:solidFill>
                <a:latin typeface="Garamond" pitchFamily="18" charset="0"/>
              </a:rPr>
              <a:t> by His Spirit--Gal. 5:22-23] </a:t>
            </a:r>
            <a:r>
              <a:rPr lang="en-US" b="1" dirty="0" smtClean="0">
                <a:solidFill>
                  <a:srgbClr val="FFFF00"/>
                </a:solidFill>
                <a:latin typeface="Garamond" pitchFamily="18" charset="0"/>
              </a:rPr>
              <a:t>which he has built on </a:t>
            </a:r>
            <a:r>
              <a:rPr lang="en-US" b="1" u="sng" dirty="0" smtClean="0">
                <a:solidFill>
                  <a:srgbClr val="FFFF00"/>
                </a:solidFill>
                <a:latin typeface="Garamond" pitchFamily="18" charset="0"/>
              </a:rPr>
              <a:t>it</a:t>
            </a:r>
            <a:r>
              <a:rPr lang="en-US" b="1" dirty="0" smtClean="0">
                <a:solidFill>
                  <a:srgbClr val="FFFF00"/>
                </a:solidFill>
                <a:latin typeface="Garamond" pitchFamily="18" charset="0"/>
              </a:rPr>
              <a:t> </a:t>
            </a:r>
            <a:r>
              <a:rPr lang="en-US" b="1" i="1" dirty="0" smtClean="0">
                <a:solidFill>
                  <a:srgbClr val="00FFFF"/>
                </a:solidFill>
                <a:effectLst/>
                <a:latin typeface="Garamond" pitchFamily="18" charset="0"/>
              </a:rPr>
              <a:t>[the foundation of Christ]</a:t>
            </a:r>
            <a:r>
              <a:rPr lang="en-US" b="1" dirty="0" smtClean="0">
                <a:latin typeface="Garamond" pitchFamily="18" charset="0"/>
              </a:rPr>
              <a:t> </a:t>
            </a:r>
            <a:r>
              <a:rPr lang="en-US" b="1" dirty="0" smtClean="0">
                <a:solidFill>
                  <a:srgbClr val="FFFF00"/>
                </a:solidFill>
                <a:latin typeface="Garamond" pitchFamily="18" charset="0"/>
              </a:rPr>
              <a:t>endures</a:t>
            </a:r>
            <a:r>
              <a:rPr lang="en-US" b="1" dirty="0" smtClean="0">
                <a:latin typeface="Garamond" pitchFamily="18" charset="0"/>
              </a:rPr>
              <a:t>, </a:t>
            </a:r>
            <a:r>
              <a:rPr lang="en-US" b="1" dirty="0" smtClean="0">
                <a:solidFill>
                  <a:srgbClr val="FFFF00"/>
                </a:solidFill>
                <a:latin typeface="Garamond" pitchFamily="18" charset="0"/>
              </a:rPr>
              <a:t>he will receive a </a:t>
            </a:r>
            <a:r>
              <a:rPr lang="en-US" b="1" u="sng" dirty="0" smtClean="0">
                <a:solidFill>
                  <a:srgbClr val="FFFF00"/>
                </a:solidFill>
                <a:latin typeface="Garamond" pitchFamily="18" charset="0"/>
              </a:rPr>
              <a:t>reward</a:t>
            </a:r>
            <a:r>
              <a:rPr lang="en-US" b="1" dirty="0" smtClean="0">
                <a:solidFill>
                  <a:srgbClr val="FFFF00"/>
                </a:solidFill>
                <a:latin typeface="Garamond" pitchFamily="18" charset="0"/>
              </a:rPr>
              <a:t> </a:t>
            </a:r>
            <a:r>
              <a:rPr lang="en-US" b="1" i="1" dirty="0" smtClean="0">
                <a:solidFill>
                  <a:srgbClr val="00FFFF"/>
                </a:solidFill>
                <a:effectLst/>
                <a:latin typeface="Garamond" pitchFamily="18" charset="0"/>
              </a:rPr>
              <a:t>[he “received” Christ and </a:t>
            </a:r>
            <a:r>
              <a:rPr lang="en-US" b="1" i="1" u="sng" dirty="0" smtClean="0">
                <a:solidFill>
                  <a:srgbClr val="00FFFF"/>
                </a:solidFill>
                <a:effectLst/>
                <a:latin typeface="Garamond" pitchFamily="18" charset="0"/>
              </a:rPr>
              <a:t>chose</a:t>
            </a:r>
            <a:r>
              <a:rPr lang="en-US" b="1" i="1" dirty="0" smtClean="0">
                <a:solidFill>
                  <a:srgbClr val="00FFFF"/>
                </a:solidFill>
                <a:effectLst/>
                <a:latin typeface="Garamond" pitchFamily="18" charset="0"/>
              </a:rPr>
              <a:t> “God’s activity;” therefore, is rewarded]</a:t>
            </a:r>
            <a:r>
              <a:rPr lang="en-US" b="1" dirty="0" smtClean="0">
                <a:latin typeface="Garamond" pitchFamily="18" charset="0"/>
              </a:rPr>
              <a:t> </a:t>
            </a:r>
          </a:p>
          <a:p>
            <a:pPr marL="571500" indent="-571500" algn="l" eaLnBrk="1" hangingPunct="1">
              <a:spcBef>
                <a:spcPts val="1200"/>
              </a:spcBef>
              <a:defRPr/>
            </a:pPr>
            <a:r>
              <a:rPr lang="en-US" b="1" i="1" dirty="0" smtClean="0">
                <a:solidFill>
                  <a:srgbClr val="FFFF00"/>
                </a:solidFill>
                <a:latin typeface="Garamond" pitchFamily="18" charset="0"/>
              </a:rPr>
              <a:t>15</a:t>
            </a:r>
            <a:r>
              <a:rPr lang="en-US" b="1" i="1" dirty="0" smtClean="0">
                <a:solidFill>
                  <a:srgbClr val="00FFFF"/>
                </a:solidFill>
                <a:latin typeface="Garamond" pitchFamily="18" charset="0"/>
              </a:rPr>
              <a:t> </a:t>
            </a:r>
            <a:r>
              <a:rPr lang="en-US" b="1" dirty="0" smtClean="0">
                <a:solidFill>
                  <a:srgbClr val="FFFF00"/>
                </a:solidFill>
                <a:latin typeface="Garamond" pitchFamily="18" charset="0"/>
              </a:rPr>
              <a:t>If anyone's </a:t>
            </a:r>
            <a:r>
              <a:rPr lang="en-US" b="1" u="sng" dirty="0" smtClean="0">
                <a:solidFill>
                  <a:srgbClr val="FFFF00"/>
                </a:solidFill>
                <a:effectLst/>
                <a:latin typeface="Garamond" pitchFamily="18" charset="0"/>
              </a:rPr>
              <a:t>work</a:t>
            </a:r>
            <a:r>
              <a:rPr lang="en-US" b="1" dirty="0" smtClean="0">
                <a:latin typeface="Garamond" pitchFamily="18" charset="0"/>
              </a:rPr>
              <a:t> </a:t>
            </a:r>
            <a:r>
              <a:rPr lang="en-US" b="1" i="1" dirty="0" smtClean="0">
                <a:solidFill>
                  <a:srgbClr val="00FFFF"/>
                </a:solidFill>
                <a:latin typeface="Garamond" pitchFamily="18" charset="0"/>
              </a:rPr>
              <a:t>[activities in the flesh-Gal. 5:19-21]</a:t>
            </a:r>
            <a:r>
              <a:rPr lang="en-US" b="1" dirty="0" smtClean="0">
                <a:latin typeface="Garamond" pitchFamily="18" charset="0"/>
              </a:rPr>
              <a:t> </a:t>
            </a:r>
            <a:r>
              <a:rPr lang="en-US" b="1" dirty="0" smtClean="0">
                <a:solidFill>
                  <a:srgbClr val="FFFF00"/>
                </a:solidFill>
                <a:effectLst/>
                <a:latin typeface="Garamond" pitchFamily="18" charset="0"/>
              </a:rPr>
              <a:t>is burned, he will</a:t>
            </a:r>
            <a:r>
              <a:rPr lang="en-US" b="1" dirty="0" smtClean="0">
                <a:latin typeface="Garamond" pitchFamily="18" charset="0"/>
              </a:rPr>
              <a:t> </a:t>
            </a:r>
            <a:r>
              <a:rPr lang="en-US" b="1" u="sng" dirty="0" smtClean="0">
                <a:solidFill>
                  <a:srgbClr val="FFFF00"/>
                </a:solidFill>
                <a:effectLst/>
                <a:latin typeface="Garamond" pitchFamily="18" charset="0"/>
              </a:rPr>
              <a:t>suffer loss </a:t>
            </a:r>
            <a:r>
              <a:rPr lang="en-US" b="1" i="1" dirty="0" smtClean="0">
                <a:solidFill>
                  <a:srgbClr val="00FFFF"/>
                </a:solidFill>
                <a:effectLst/>
                <a:latin typeface="Garamond" pitchFamily="18" charset="0"/>
              </a:rPr>
              <a:t>[God does not reward fleshly activities]</a:t>
            </a:r>
            <a:r>
              <a:rPr lang="en-US" b="1" dirty="0" smtClean="0">
                <a:latin typeface="Garamond" pitchFamily="18" charset="0"/>
              </a:rPr>
              <a:t>; </a:t>
            </a:r>
            <a:r>
              <a:rPr lang="en-US" b="1" dirty="0" smtClean="0">
                <a:solidFill>
                  <a:srgbClr val="FFFF00"/>
                </a:solidFill>
                <a:latin typeface="Garamond" pitchFamily="18" charset="0"/>
              </a:rPr>
              <a:t>but he himself will be saved</a:t>
            </a:r>
            <a:r>
              <a:rPr lang="en-US" b="1" dirty="0" smtClean="0">
                <a:latin typeface="Garamond" pitchFamily="18" charset="0"/>
              </a:rPr>
              <a:t> </a:t>
            </a:r>
            <a:r>
              <a:rPr lang="en-US" b="1" i="1" dirty="0" smtClean="0">
                <a:solidFill>
                  <a:srgbClr val="00FFFF"/>
                </a:solidFill>
                <a:latin typeface="Garamond" pitchFamily="18" charset="0"/>
              </a:rPr>
              <a:t>[go to heaven]</a:t>
            </a:r>
            <a:r>
              <a:rPr lang="en-US" b="1" dirty="0" smtClean="0">
                <a:latin typeface="Garamond" pitchFamily="18" charset="0"/>
              </a:rPr>
              <a:t>, </a:t>
            </a:r>
            <a:r>
              <a:rPr lang="en-US" b="1" dirty="0" smtClean="0">
                <a:solidFill>
                  <a:srgbClr val="FFFF00"/>
                </a:solidFill>
                <a:latin typeface="Garamond" pitchFamily="18" charset="0"/>
              </a:rPr>
              <a:t>yet so</a:t>
            </a:r>
            <a:r>
              <a:rPr lang="en-US" b="1" dirty="0" smtClean="0">
                <a:latin typeface="Garamond" pitchFamily="18" charset="0"/>
              </a:rPr>
              <a:t> </a:t>
            </a:r>
            <a:r>
              <a:rPr lang="en-US" b="1" dirty="0" smtClean="0">
                <a:solidFill>
                  <a:srgbClr val="FFFF00"/>
                </a:solidFill>
                <a:latin typeface="Garamond" pitchFamily="18" charset="0"/>
              </a:rPr>
              <a:t>as </a:t>
            </a:r>
            <a:r>
              <a:rPr lang="en-US" b="1" u="sng" dirty="0" smtClean="0">
                <a:solidFill>
                  <a:srgbClr val="FFFF00"/>
                </a:solidFill>
                <a:latin typeface="Garamond" pitchFamily="18" charset="0"/>
              </a:rPr>
              <a:t>through fire</a:t>
            </a:r>
            <a:r>
              <a:rPr lang="en-US" b="1" dirty="0" smtClean="0">
                <a:latin typeface="Garamond" pitchFamily="18" charset="0"/>
              </a:rPr>
              <a:t> </a:t>
            </a:r>
            <a:r>
              <a:rPr lang="en-US" b="1" i="1" dirty="0" smtClean="0">
                <a:solidFill>
                  <a:srgbClr val="00FFFF"/>
                </a:solidFill>
                <a:latin typeface="Garamond" pitchFamily="18" charset="0"/>
              </a:rPr>
              <a:t>[some may have the smell of smoke on them—but they are saved none-the-less]</a:t>
            </a:r>
            <a:r>
              <a:rPr lang="en-US" b="1" dirty="0" smtClean="0">
                <a:latin typeface="Garamond" pitchFamily="18" charset="0"/>
              </a:rPr>
              <a:t>.</a:t>
            </a:r>
          </a:p>
          <a:p>
            <a:pPr marL="396875" indent="-396875" algn="l" eaLnBrk="1" hangingPunct="1">
              <a:spcBef>
                <a:spcPct val="50000"/>
              </a:spcBef>
              <a:defRPr/>
            </a:pPr>
            <a:endParaRPr lang="en-US" b="1" dirty="0" smtClean="0">
              <a:latin typeface="Garamond" pitchFamily="18" charset="0"/>
            </a:endParaRPr>
          </a:p>
        </p:txBody>
      </p:sp>
      <p:sp>
        <p:nvSpPr>
          <p:cNvPr id="4" name="TextBox 3"/>
          <p:cNvSpPr txBox="1">
            <a:spLocks noChangeArrowheads="1"/>
          </p:cNvSpPr>
          <p:nvPr/>
        </p:nvSpPr>
        <p:spPr bwMode="auto">
          <a:xfrm>
            <a:off x="7696200" y="6340475"/>
            <a:ext cx="1447800" cy="496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dirty="0"/>
              <a:t>Page </a:t>
            </a:r>
            <a:r>
              <a:rPr lang="en-US" sz="2400" b="1" dirty="0" smtClean="0"/>
              <a:t>3</a:t>
            </a:r>
            <a:endParaRPr lang="en-US" sz="2400" b="1" dirty="0"/>
          </a:p>
        </p:txBody>
      </p:sp>
    </p:spTree>
    <p:extLst>
      <p:ext uri="{BB962C8B-B14F-4D97-AF65-F5344CB8AC3E}">
        <p14:creationId xmlns:p14="http://schemas.microsoft.com/office/powerpoint/2010/main" xmlns="" val="1542419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59074">
                                            <p:txEl>
                                              <p:pRg st="1" end="1"/>
                                            </p:txEl>
                                          </p:spTgt>
                                        </p:tgtEl>
                                        <p:attrNameLst>
                                          <p:attrName>style.visibility</p:attrName>
                                        </p:attrNameLst>
                                      </p:cBhvr>
                                      <p:to>
                                        <p:strVal val="visible"/>
                                      </p:to>
                                    </p:set>
                                    <p:animEffect transition="in" filter="dissolve">
                                      <p:cBhvr>
                                        <p:cTn id="7" dur="500"/>
                                        <p:tgtEl>
                                          <p:spTgt spid="25907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59074">
                                            <p:txEl>
                                              <p:pRg st="2" end="2"/>
                                            </p:txEl>
                                          </p:spTgt>
                                        </p:tgtEl>
                                        <p:attrNameLst>
                                          <p:attrName>style.visibility</p:attrName>
                                        </p:attrNameLst>
                                      </p:cBhvr>
                                      <p:to>
                                        <p:strVal val="visible"/>
                                      </p:to>
                                    </p:set>
                                    <p:animEffect transition="in" filter="dissolve">
                                      <p:cBhvr>
                                        <p:cTn id="12" dur="500"/>
                                        <p:tgtEl>
                                          <p:spTgt spid="2590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24"/>
          <p:cNvSpPr>
            <a:spLocks noChangeArrowheads="1"/>
          </p:cNvSpPr>
          <p:nvPr/>
        </p:nvSpPr>
        <p:spPr bwMode="auto">
          <a:xfrm>
            <a:off x="2286000" y="3810000"/>
            <a:ext cx="2667000" cy="2514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315" name="Rectangle 125"/>
          <p:cNvSpPr>
            <a:spLocks noChangeArrowheads="1"/>
          </p:cNvSpPr>
          <p:nvPr/>
        </p:nvSpPr>
        <p:spPr bwMode="auto">
          <a:xfrm>
            <a:off x="5029200" y="4191000"/>
            <a:ext cx="3886200" cy="2514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3316" name="Rectangle 128"/>
          <p:cNvSpPr>
            <a:spLocks noChangeArrowheads="1"/>
          </p:cNvSpPr>
          <p:nvPr/>
        </p:nvSpPr>
        <p:spPr bwMode="auto">
          <a:xfrm>
            <a:off x="0" y="0"/>
            <a:ext cx="9144000" cy="68580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aphicFrame>
        <p:nvGraphicFramePr>
          <p:cNvPr id="28781" name="Group 109"/>
          <p:cNvGraphicFramePr>
            <a:graphicFrameLocks noGrp="1"/>
          </p:cNvGraphicFramePr>
          <p:nvPr/>
        </p:nvGraphicFramePr>
        <p:xfrm>
          <a:off x="152400" y="228600"/>
          <a:ext cx="8915400" cy="1143000"/>
        </p:xfrm>
        <a:graphic>
          <a:graphicData uri="http://schemas.openxmlformats.org/drawingml/2006/table">
            <a:tbl>
              <a:tblPr/>
              <a:tblGrid>
                <a:gridCol w="2057400"/>
                <a:gridCol w="2819400"/>
                <a:gridCol w="4038600"/>
              </a:tblGrid>
              <a:tr h="609600">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Arial" charset="0"/>
                          <a:cs typeface="Times New Roman" pitchFamily="18" charset="0"/>
                        </a:rPr>
                        <a:t>Three Types of Christians</a:t>
                      </a:r>
                      <a:endParaRPr kumimoji="0" lang="en-US" sz="32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800" b="1" i="0" u="none" strike="noStrike" cap="none" normalizeH="0" baseline="0" smtClean="0">
                          <a:ln>
                            <a:noFill/>
                          </a:ln>
                          <a:solidFill>
                            <a:schemeClr val="tx1"/>
                          </a:solidFill>
                          <a:effectLst/>
                          <a:latin typeface="Arial" charset="0"/>
                        </a:rPr>
                        <a:t>Type</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Definition</a:t>
                      </a:r>
                      <a:endParaRPr kumimoji="0" lang="en-US" sz="28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Outward  Actions</a:t>
                      </a:r>
                      <a:endParaRPr kumimoji="0" lang="en-US" sz="28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8804" name="Group 132"/>
          <p:cNvGraphicFramePr>
            <a:graphicFrameLocks noGrp="1"/>
          </p:cNvGraphicFramePr>
          <p:nvPr/>
        </p:nvGraphicFramePr>
        <p:xfrm>
          <a:off x="2209800" y="1371600"/>
          <a:ext cx="2819400" cy="5105400"/>
        </p:xfrm>
        <a:graphic>
          <a:graphicData uri="http://schemas.openxmlformats.org/drawingml/2006/table">
            <a:tbl>
              <a:tblPr/>
              <a:tblGrid>
                <a:gridCol w="2819400"/>
              </a:tblGrid>
              <a:tr h="5105400">
                <a:tc>
                  <a:txBody>
                    <a:bodyPr/>
                    <a:lstStyle/>
                    <a:p>
                      <a:pPr marL="0" marR="0" lvl="0" indent="0" algn="ctr" defTabSz="914400" rtl="0" eaLnBrk="1" fontAlgn="base" latinLnBrk="0" hangingPunct="1">
                        <a:lnSpc>
                          <a:spcPct val="100000"/>
                        </a:lnSpc>
                        <a:spcBef>
                          <a:spcPct val="7500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“Abide in me”</a:t>
                      </a:r>
                    </a:p>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“…neither can you bear fruit, unless you remain (abide) in me.”   </a:t>
                      </a:r>
                    </a:p>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“...apart from me you can do nothing.”</a:t>
                      </a:r>
                    </a:p>
                    <a:p>
                      <a:pPr marL="0" marR="0" lvl="0" indent="0" algn="ctr" defTabSz="914400" rtl="0" eaLnBrk="0" fontAlgn="base" latinLnBrk="0" hangingPunct="0">
                        <a:lnSpc>
                          <a:spcPct val="100000"/>
                        </a:lnSpc>
                        <a:spcBef>
                          <a:spcPct val="50000"/>
                        </a:spcBef>
                        <a:spcAft>
                          <a:spcPct val="0"/>
                        </a:spcAft>
                        <a:buClrTx/>
                        <a:buSzTx/>
                        <a:buFontTx/>
                        <a:buNone/>
                        <a:tabLst/>
                      </a:pPr>
                      <a:r>
                        <a:rPr kumimoji="0" lang="en-US" sz="2400" b="1" i="1" u="none" strike="noStrike" cap="none" normalizeH="0" baseline="0" smtClean="0">
                          <a:ln>
                            <a:noFill/>
                          </a:ln>
                          <a:solidFill>
                            <a:srgbClr val="FFFF66"/>
                          </a:solidFill>
                          <a:effectLst/>
                          <a:latin typeface="Arial" charset="0"/>
                          <a:cs typeface="Times New Roman" pitchFamily="18" charset="0"/>
                        </a:rPr>
                        <a:t>John 15:4,5          </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8770" name="Group 98"/>
          <p:cNvGraphicFramePr>
            <a:graphicFrameLocks noGrp="1"/>
          </p:cNvGraphicFramePr>
          <p:nvPr/>
        </p:nvGraphicFramePr>
        <p:xfrm>
          <a:off x="5029200" y="1371600"/>
          <a:ext cx="4038600" cy="5105400"/>
        </p:xfrm>
        <a:graphic>
          <a:graphicData uri="http://schemas.openxmlformats.org/drawingml/2006/table">
            <a:tbl>
              <a:tblPr/>
              <a:tblGrid>
                <a:gridCol w="4038600"/>
              </a:tblGrid>
              <a:tr h="5105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sng"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smtClean="0">
                          <a:ln>
                            <a:noFill/>
                          </a:ln>
                          <a:solidFill>
                            <a:schemeClr val="tx1"/>
                          </a:solidFill>
                          <a:effectLst/>
                          <a:latin typeface="Arial" charset="0"/>
                          <a:cs typeface="Times New Roman" pitchFamily="18" charset="0"/>
                        </a:rPr>
                        <a:t>Fruit of Spirit</a:t>
                      </a:r>
                      <a:r>
                        <a:rPr kumimoji="0" lang="en-US" sz="2800" b="1" i="0" u="none" strike="noStrike" cap="none" normalizeH="0" baseline="0" smtClean="0">
                          <a:ln>
                            <a:noFill/>
                          </a:ln>
                          <a:solidFill>
                            <a:schemeClr val="tx1"/>
                          </a:solidFill>
                          <a:effectLst/>
                          <a:latin typeface="Arial" charset="0"/>
                          <a:cs typeface="Times New Roman" pitchFamily="18" charset="0"/>
                        </a:rPr>
                        <a:t> = Love: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joy, peace, patience, kindness, goodness, faithfulness, gentleness, and          self-control.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1" u="none" strike="noStrike" cap="none" normalizeH="0" baseline="0" smtClean="0">
                          <a:ln>
                            <a:noFill/>
                          </a:ln>
                          <a:solidFill>
                            <a:srgbClr val="FFFF66"/>
                          </a:solidFill>
                          <a:effectLst/>
                          <a:latin typeface="Arial" charset="0"/>
                          <a:cs typeface="Times New Roman" pitchFamily="18" charset="0"/>
                        </a:rPr>
                        <a:t>Gal 5:22</a:t>
                      </a:r>
                      <a:r>
                        <a:rPr kumimoji="0" lang="en-US" sz="2800" b="1" i="0" u="none" strike="noStrike" cap="none" normalizeH="0" baseline="0" smtClean="0">
                          <a:ln>
                            <a:noFill/>
                          </a:ln>
                          <a:solidFill>
                            <a:schemeClr val="tx1"/>
                          </a:solidFill>
                          <a:effectLst/>
                          <a:latin typeface="Arial"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This Christian is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quick to </a:t>
                      </a:r>
                      <a:r>
                        <a:rPr kumimoji="0" lang="en-US" sz="2800" b="1" i="1" u="none" strike="noStrike" cap="none" normalizeH="0" baseline="0" smtClean="0">
                          <a:ln>
                            <a:noFill/>
                          </a:ln>
                          <a:solidFill>
                            <a:schemeClr val="tx1"/>
                          </a:solidFill>
                          <a:effectLst/>
                          <a:latin typeface="Arial" charset="0"/>
                          <a:cs typeface="Times New Roman" pitchFamily="18" charset="0"/>
                        </a:rPr>
                        <a:t>repent</a:t>
                      </a:r>
                      <a:r>
                        <a:rPr kumimoji="0" lang="en-US" sz="2800" b="1" i="0" u="none" strike="noStrike" cap="none" normalizeH="0" baseline="0" smtClean="0">
                          <a:ln>
                            <a:noFill/>
                          </a:ln>
                          <a:solidFill>
                            <a:schemeClr val="tx1"/>
                          </a:solidFill>
                          <a:effectLst/>
                          <a:latin typeface="Arial"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1" i="1" u="none" strike="noStrike" cap="none" normalizeH="0" baseline="0" smtClean="0">
                          <a:ln>
                            <a:noFill/>
                          </a:ln>
                          <a:solidFill>
                            <a:srgbClr val="FFFF66"/>
                          </a:solidFill>
                          <a:effectLst/>
                          <a:latin typeface="Arial" charset="0"/>
                          <a:cs typeface="Times New Roman" pitchFamily="18" charset="0"/>
                        </a:rPr>
                        <a:t>Eph. 4:26, Matt. 6:14-15</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8814" name="Group 142"/>
          <p:cNvGraphicFramePr>
            <a:graphicFrameLocks noGrp="1"/>
          </p:cNvGraphicFramePr>
          <p:nvPr/>
        </p:nvGraphicFramePr>
        <p:xfrm>
          <a:off x="152400" y="1447800"/>
          <a:ext cx="2057400" cy="4343400"/>
        </p:xfrm>
        <a:graphic>
          <a:graphicData uri="http://schemas.openxmlformats.org/drawingml/2006/table">
            <a:tbl>
              <a:tblPr/>
              <a:tblGrid>
                <a:gridCol w="2057400"/>
              </a:tblGrid>
              <a:tr h="434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smtClean="0">
                        <a:ln>
                          <a:noFill/>
                        </a:ln>
                        <a:solidFill>
                          <a:srgbClr val="FFFF66"/>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Receives full rewards for Service</a:t>
                      </a:r>
                    </a:p>
                    <a:p>
                      <a:pPr marL="0" marR="0" lvl="0" indent="0" algn="ctr" defTabSz="914400" rtl="0" eaLnBrk="0" fontAlgn="base" latinLnBrk="0" hangingPunct="0">
                        <a:lnSpc>
                          <a:spcPct val="100000"/>
                        </a:lnSpc>
                        <a:spcBef>
                          <a:spcPct val="25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1 Cor. 3:10-14, </a:t>
                      </a:r>
                    </a:p>
                    <a:p>
                      <a:pPr marL="0" marR="0" lvl="0" indent="0" algn="ctr" defTabSz="914400" rtl="0" eaLnBrk="0" fontAlgn="base" latinLnBrk="0" hangingPunct="0">
                        <a:lnSpc>
                          <a:spcPct val="100000"/>
                        </a:lnSpc>
                        <a:spcBef>
                          <a:spcPct val="25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Col. 3:24</a:t>
                      </a:r>
                      <a:endParaRPr kumimoji="0" lang="en-US" sz="3200" b="0" i="0" u="none" strike="noStrike" cap="none" normalizeH="0" baseline="0" smtClean="0">
                        <a:ln>
                          <a:noFill/>
                        </a:ln>
                        <a:solidFill>
                          <a:srgbClr val="00FF00"/>
                        </a:solidFill>
                        <a:effectLst/>
                        <a:latin typeface="Arial"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28808" name="Group 136"/>
          <p:cNvGraphicFramePr>
            <a:graphicFrameLocks noGrp="1"/>
          </p:cNvGraphicFramePr>
          <p:nvPr/>
        </p:nvGraphicFramePr>
        <p:xfrm>
          <a:off x="152400" y="1371600"/>
          <a:ext cx="2057400" cy="5105400"/>
        </p:xfrm>
        <a:graphic>
          <a:graphicData uri="http://schemas.openxmlformats.org/drawingml/2006/table">
            <a:tbl>
              <a:tblPr/>
              <a:tblGrid>
                <a:gridCol w="2057400"/>
              </a:tblGrid>
              <a:tr h="5105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rgbClr val="00FF00"/>
                          </a:solidFill>
                          <a:effectLst/>
                          <a:latin typeface="Arial" charset="0"/>
                        </a:rPr>
                        <a:t>Type 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smtClean="0">
                        <a:ln>
                          <a:noFill/>
                        </a:ln>
                        <a:solidFill>
                          <a:srgbClr val="00FF00"/>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28801" name="Rectangle 129"/>
          <p:cNvSpPr>
            <a:spLocks noChangeArrowheads="1"/>
          </p:cNvSpPr>
          <p:nvPr/>
        </p:nvSpPr>
        <p:spPr bwMode="auto">
          <a:xfrm>
            <a:off x="2286000" y="4419600"/>
            <a:ext cx="2590800" cy="19050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a:p>
        </p:txBody>
      </p:sp>
      <p:sp>
        <p:nvSpPr>
          <p:cNvPr id="28802" name="Rectangle 130"/>
          <p:cNvSpPr>
            <a:spLocks noChangeArrowheads="1"/>
          </p:cNvSpPr>
          <p:nvPr/>
        </p:nvSpPr>
        <p:spPr bwMode="auto">
          <a:xfrm>
            <a:off x="5105400" y="5029200"/>
            <a:ext cx="3886200" cy="1371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8805" name="Rectangle 133"/>
          <p:cNvSpPr>
            <a:spLocks noChangeArrowheads="1"/>
          </p:cNvSpPr>
          <p:nvPr/>
        </p:nvSpPr>
        <p:spPr bwMode="auto">
          <a:xfrm>
            <a:off x="2286000" y="2133600"/>
            <a:ext cx="2590800" cy="23622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a:p>
        </p:txBody>
      </p:sp>
      <p:sp>
        <p:nvSpPr>
          <p:cNvPr id="13352"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4071663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808"/>
                                        </p:tgtEl>
                                        <p:attrNameLst>
                                          <p:attrName>style.visibility</p:attrName>
                                        </p:attrNameLst>
                                      </p:cBhvr>
                                      <p:to>
                                        <p:strVal val="visible"/>
                                      </p:to>
                                    </p:set>
                                    <p:animEffect transition="in" filter="dissolve">
                                      <p:cBhvr>
                                        <p:cTn id="7" dur="500"/>
                                        <p:tgtEl>
                                          <p:spTgt spid="288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804"/>
                                        </p:tgtEl>
                                        <p:attrNameLst>
                                          <p:attrName>style.visibility</p:attrName>
                                        </p:attrNameLst>
                                      </p:cBhvr>
                                      <p:to>
                                        <p:strVal val="visible"/>
                                      </p:to>
                                    </p:set>
                                    <p:animEffect transition="in" filter="dissolve">
                                      <p:cBhvr>
                                        <p:cTn id="12" dur="500"/>
                                        <p:tgtEl>
                                          <p:spTgt spid="288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xit" presetSubtype="0" fill="hold" grpId="0" nodeType="clickEffect">
                                  <p:stCondLst>
                                    <p:cond delay="0"/>
                                  </p:stCondLst>
                                  <p:childTnLst>
                                    <p:animEffect transition="out" filter="dissolve">
                                      <p:cBhvr>
                                        <p:cTn id="16" dur="500"/>
                                        <p:tgtEl>
                                          <p:spTgt spid="28805"/>
                                        </p:tgtEl>
                                      </p:cBhvr>
                                    </p:animEffect>
                                    <p:set>
                                      <p:cBhvr>
                                        <p:cTn id="17" dur="1" fill="hold">
                                          <p:stCondLst>
                                            <p:cond delay="499"/>
                                          </p:stCondLst>
                                        </p:cTn>
                                        <p:tgtEl>
                                          <p:spTgt spid="2880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xit" presetSubtype="0" fill="hold" grpId="0" nodeType="clickEffect">
                                  <p:stCondLst>
                                    <p:cond delay="0"/>
                                  </p:stCondLst>
                                  <p:childTnLst>
                                    <p:animEffect transition="out" filter="dissolve">
                                      <p:cBhvr>
                                        <p:cTn id="21" dur="500"/>
                                        <p:tgtEl>
                                          <p:spTgt spid="28801"/>
                                        </p:tgtEl>
                                      </p:cBhvr>
                                    </p:animEffect>
                                    <p:set>
                                      <p:cBhvr>
                                        <p:cTn id="22" dur="1" fill="hold">
                                          <p:stCondLst>
                                            <p:cond delay="499"/>
                                          </p:stCondLst>
                                        </p:cTn>
                                        <p:tgtEl>
                                          <p:spTgt spid="28801"/>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8770"/>
                                        </p:tgtEl>
                                        <p:attrNameLst>
                                          <p:attrName>style.visibility</p:attrName>
                                        </p:attrNameLst>
                                      </p:cBhvr>
                                      <p:to>
                                        <p:strVal val="visible"/>
                                      </p:to>
                                    </p:set>
                                    <p:animEffect transition="in" filter="dissolve">
                                      <p:cBhvr>
                                        <p:cTn id="27" dur="500"/>
                                        <p:tgtEl>
                                          <p:spTgt spid="2877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xit" presetSubtype="0" fill="hold" grpId="0" nodeType="clickEffect">
                                  <p:stCondLst>
                                    <p:cond delay="0"/>
                                  </p:stCondLst>
                                  <p:childTnLst>
                                    <p:animEffect transition="out" filter="dissolve">
                                      <p:cBhvr>
                                        <p:cTn id="31" dur="500"/>
                                        <p:tgtEl>
                                          <p:spTgt spid="28802"/>
                                        </p:tgtEl>
                                      </p:cBhvr>
                                    </p:animEffect>
                                    <p:set>
                                      <p:cBhvr>
                                        <p:cTn id="32" dur="1" fill="hold">
                                          <p:stCondLst>
                                            <p:cond delay="499"/>
                                          </p:stCondLst>
                                        </p:cTn>
                                        <p:tgtEl>
                                          <p:spTgt spid="28802"/>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8814"/>
                                        </p:tgtEl>
                                        <p:attrNameLst>
                                          <p:attrName>style.visibility</p:attrName>
                                        </p:attrNameLst>
                                      </p:cBhvr>
                                      <p:to>
                                        <p:strVal val="visible"/>
                                      </p:to>
                                    </p:set>
                                    <p:animEffect transition="in" filter="dissolve">
                                      <p:cBhvr>
                                        <p:cTn id="37" dur="500"/>
                                        <p:tgtEl>
                                          <p:spTgt spid="288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01" grpId="0" animBg="1"/>
      <p:bldP spid="28802" grpId="0" animBg="1"/>
      <p:bldP spid="28805"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92"/>
          <p:cNvSpPr>
            <a:spLocks noChangeArrowheads="1"/>
          </p:cNvSpPr>
          <p:nvPr/>
        </p:nvSpPr>
        <p:spPr bwMode="auto">
          <a:xfrm>
            <a:off x="-76200" y="0"/>
            <a:ext cx="9144000" cy="68580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aphicFrame>
        <p:nvGraphicFramePr>
          <p:cNvPr id="26794" name="Group 170"/>
          <p:cNvGraphicFramePr>
            <a:graphicFrameLocks noGrp="1"/>
          </p:cNvGraphicFramePr>
          <p:nvPr/>
        </p:nvGraphicFramePr>
        <p:xfrm>
          <a:off x="152400" y="228600"/>
          <a:ext cx="8915400" cy="1143000"/>
        </p:xfrm>
        <a:graphic>
          <a:graphicData uri="http://schemas.openxmlformats.org/drawingml/2006/table">
            <a:tbl>
              <a:tblPr/>
              <a:tblGrid>
                <a:gridCol w="1905000"/>
                <a:gridCol w="2819400"/>
                <a:gridCol w="4191000"/>
              </a:tblGrid>
              <a:tr h="609600">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Arial" charset="0"/>
                          <a:cs typeface="Times New Roman" pitchFamily="18" charset="0"/>
                        </a:rPr>
                        <a:t>Three Types of Christians</a:t>
                      </a:r>
                      <a:endParaRPr kumimoji="0" lang="en-US" sz="32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800" b="1" i="0" u="none" strike="noStrike" cap="none" normalizeH="0" baseline="0" smtClean="0">
                          <a:ln>
                            <a:noFill/>
                          </a:ln>
                          <a:solidFill>
                            <a:schemeClr val="tx1"/>
                          </a:solidFill>
                          <a:effectLst/>
                          <a:latin typeface="Arial" charset="0"/>
                        </a:rPr>
                        <a:t>Type</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Definition</a:t>
                      </a:r>
                      <a:endParaRPr kumimoji="0" lang="en-US" sz="28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Outward  Actions</a:t>
                      </a:r>
                      <a:endParaRPr kumimoji="0" lang="en-US" sz="28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6824" name="Group 200"/>
          <p:cNvGraphicFramePr>
            <a:graphicFrameLocks noGrp="1"/>
          </p:cNvGraphicFramePr>
          <p:nvPr>
            <p:extLst>
              <p:ext uri="{D42A27DB-BD31-4B8C-83A1-F6EECF244321}">
                <p14:modId xmlns:p14="http://schemas.microsoft.com/office/powerpoint/2010/main" xmlns="" val="3451944262"/>
              </p:ext>
            </p:extLst>
          </p:nvPr>
        </p:nvGraphicFramePr>
        <p:xfrm>
          <a:off x="152400" y="1371600"/>
          <a:ext cx="1905000" cy="3688056"/>
        </p:xfrm>
        <a:graphic>
          <a:graphicData uri="http://schemas.openxmlformats.org/drawingml/2006/table">
            <a:tbl>
              <a:tblPr/>
              <a:tblGrid>
                <a:gridCol w="1905000"/>
              </a:tblGrid>
              <a:tr h="3687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lgerian" pitchFamily="82"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“Suffers loss of rewards”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1 Cor. 3:14-15</a:t>
                      </a:r>
                    </a:p>
                  </a:txBody>
                  <a:tcPr marT="45708" marB="45708"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26802" name="Group 178"/>
          <p:cNvGraphicFramePr>
            <a:graphicFrameLocks noGrp="1"/>
          </p:cNvGraphicFramePr>
          <p:nvPr/>
        </p:nvGraphicFramePr>
        <p:xfrm>
          <a:off x="2057400" y="1371600"/>
          <a:ext cx="2819400" cy="5410200"/>
        </p:xfrm>
        <a:graphic>
          <a:graphicData uri="http://schemas.openxmlformats.org/drawingml/2006/table">
            <a:tbl>
              <a:tblPr/>
              <a:tblGrid>
                <a:gridCol w="2819400"/>
              </a:tblGrid>
              <a:tr h="5410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“For I, brethren, cannot address you as spiritual, but as </a:t>
                      </a:r>
                      <a:r>
                        <a:rPr kumimoji="0" lang="en-US" sz="2800" b="1" i="1" u="none" strike="noStrike" cap="none" normalizeH="0" baseline="0" smtClean="0">
                          <a:ln>
                            <a:noFill/>
                          </a:ln>
                          <a:solidFill>
                            <a:schemeClr val="tx1"/>
                          </a:solidFill>
                          <a:effectLst/>
                          <a:latin typeface="Times New Roman" pitchFamily="18" charset="0"/>
                          <a:cs typeface="Times New Roman" pitchFamily="18" charset="0"/>
                        </a:rPr>
                        <a:t>carnal</a:t>
                      </a: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1 Cor. 3:1, 10-15</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They do not </a:t>
                      </a:r>
                      <a:r>
                        <a:rPr kumimoji="0" lang="en-US" sz="2600" b="1" i="0" u="sng" strike="noStrike" cap="none" normalizeH="0" baseline="0" smtClean="0">
                          <a:ln>
                            <a:noFill/>
                          </a:ln>
                          <a:solidFill>
                            <a:schemeClr val="tx1"/>
                          </a:solidFill>
                          <a:effectLst/>
                          <a:latin typeface="Times New Roman" pitchFamily="18" charset="0"/>
                          <a:cs typeface="Times New Roman" pitchFamily="18" charset="0"/>
                        </a:rPr>
                        <a:t>consistently</a:t>
                      </a: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600" b="1" i="1" u="none" strike="noStrike" cap="none" normalizeH="0" baseline="0" smtClean="0">
                          <a:ln>
                            <a:noFill/>
                          </a:ln>
                          <a:solidFill>
                            <a:schemeClr val="tx1"/>
                          </a:solidFill>
                          <a:effectLst/>
                          <a:latin typeface="Times New Roman" pitchFamily="18" charset="0"/>
                          <a:cs typeface="Times New Roman" pitchFamily="18" charset="0"/>
                        </a:rPr>
                        <a:t>abide in Jesus</a:t>
                      </a: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 and, therefore, will be ashamed at His coming.”</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1 John 2:28</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6815" name="Group 191"/>
          <p:cNvGraphicFramePr>
            <a:graphicFrameLocks noGrp="1"/>
          </p:cNvGraphicFramePr>
          <p:nvPr/>
        </p:nvGraphicFramePr>
        <p:xfrm>
          <a:off x="4876800" y="1371600"/>
          <a:ext cx="4191000" cy="5410200"/>
        </p:xfrm>
        <a:graphic>
          <a:graphicData uri="http://schemas.openxmlformats.org/drawingml/2006/table">
            <a:tbl>
              <a:tblPr/>
              <a:tblGrid>
                <a:gridCol w="4191000"/>
              </a:tblGrid>
              <a:tr h="5410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sng"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smtClean="0">
                          <a:ln>
                            <a:noFill/>
                          </a:ln>
                          <a:solidFill>
                            <a:schemeClr val="tx1"/>
                          </a:solidFill>
                          <a:effectLst/>
                          <a:latin typeface="Times New Roman" pitchFamily="18" charset="0"/>
                        </a:rPr>
                        <a:t>Works of flesh</a:t>
                      </a:r>
                      <a:r>
                        <a:rPr kumimoji="0" lang="en-US" sz="2400" b="1" i="0" u="none" strike="noStrike" cap="none" normalizeH="0" baseline="0" smtClean="0">
                          <a:ln>
                            <a:noFill/>
                          </a:ln>
                          <a:solidFill>
                            <a:schemeClr val="tx1"/>
                          </a:solidFill>
                          <a:effectLst/>
                          <a:latin typeface="Times New Roman" pitchFamily="18" charset="0"/>
                        </a:rPr>
                        <a:t> = no love, jealous, selfish ambition, adultery,  idolatry, hatred, strife, heresies, envy, murders, drunkenness,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Gal. 5:19-21 NIV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 1 Cor. 3:3, 6:9-10, 15-20 KJV</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1" i="1"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Times New Roman" pitchFamily="18" charset="0"/>
                        </a:rPr>
                        <a:t>“Godly sorrow does        lead to </a:t>
                      </a:r>
                      <a:r>
                        <a:rPr kumimoji="0" lang="en-US" sz="2600" b="1" i="1" u="none" strike="noStrike" cap="none" normalizeH="0" baseline="0" smtClean="0">
                          <a:ln>
                            <a:noFill/>
                          </a:ln>
                          <a:solidFill>
                            <a:schemeClr val="tx1"/>
                          </a:solidFill>
                          <a:effectLst/>
                          <a:latin typeface="Times New Roman" pitchFamily="18" charset="0"/>
                        </a:rPr>
                        <a:t>repentance</a:t>
                      </a:r>
                      <a:r>
                        <a:rPr kumimoji="0" lang="en-US" sz="2600" b="1" i="0" u="none" strike="noStrike" cap="none" normalizeH="0" baseline="0" smtClean="0">
                          <a:ln>
                            <a:noFill/>
                          </a:ln>
                          <a:solidFill>
                            <a:schemeClr val="tx1"/>
                          </a:solidFill>
                          <a:effectLst/>
                          <a:latin typeface="Times New Roman" pitchFamily="18" charset="0"/>
                        </a:rPr>
                        <a:t>...”</a:t>
                      </a:r>
                      <a:r>
                        <a:rPr kumimoji="0" lang="en-US" sz="2400" b="1" i="0" u="none" strike="noStrike" cap="none" normalizeH="0" baseline="0" smtClean="0">
                          <a:ln>
                            <a:noFill/>
                          </a:ln>
                          <a:solidFill>
                            <a:schemeClr val="tx1"/>
                          </a:solidFill>
                          <a:effectLst/>
                          <a:latin typeface="Times New Roman" pitchFamily="18" charset="0"/>
                        </a:rPr>
                        <a:t>                           </a:t>
                      </a:r>
                      <a:r>
                        <a:rPr kumimoji="0" lang="en-US" sz="2400" b="1" i="1" u="none" strike="noStrike" cap="none" normalizeH="0" baseline="0" smtClean="0">
                          <a:ln>
                            <a:noFill/>
                          </a:ln>
                          <a:solidFill>
                            <a:srgbClr val="FFFF66"/>
                          </a:solidFill>
                          <a:effectLst/>
                          <a:latin typeface="Times New Roman" pitchFamily="18" charset="0"/>
                        </a:rPr>
                        <a:t>2 Cor. 7:9,10 NIV</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Times New Roman" pitchFamily="18" charset="0"/>
                        </a:rPr>
                        <a:t>They do eventually </a:t>
                      </a:r>
                      <a:r>
                        <a:rPr kumimoji="0" lang="en-US" sz="2600" b="1" i="1" u="none" strike="noStrike" cap="none" normalizeH="0" baseline="0" smtClean="0">
                          <a:ln>
                            <a:noFill/>
                          </a:ln>
                          <a:solidFill>
                            <a:schemeClr val="tx1"/>
                          </a:solidFill>
                          <a:effectLst/>
                          <a:latin typeface="Times New Roman" pitchFamily="18" charset="0"/>
                        </a:rPr>
                        <a:t>repent</a:t>
                      </a:r>
                      <a:r>
                        <a:rPr kumimoji="0" lang="en-US" sz="2600" b="1" i="0" u="none" strike="noStrike" cap="none" normalizeH="0" baseline="0" smtClean="0">
                          <a:ln>
                            <a:noFill/>
                          </a:ln>
                          <a:solidFill>
                            <a:schemeClr val="tx1"/>
                          </a:solidFill>
                          <a:effectLst/>
                          <a:latin typeface="Times New Roman" pitchFamily="18" charset="0"/>
                        </a:rPr>
                        <a:t> with God’s discipline.                           </a:t>
                      </a:r>
                      <a:r>
                        <a:rPr kumimoji="0" lang="en-US" sz="2400" b="1" i="1" u="none" strike="noStrike" cap="none" normalizeH="0" baseline="0" smtClean="0">
                          <a:ln>
                            <a:noFill/>
                          </a:ln>
                          <a:solidFill>
                            <a:srgbClr val="FFFF66"/>
                          </a:solidFill>
                          <a:effectLst/>
                          <a:latin typeface="Times New Roman" pitchFamily="18" charset="0"/>
                        </a:rPr>
                        <a:t>Heb. 12:5-13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400" b="1" i="1" u="none" strike="noStrike" cap="none" normalizeH="0" baseline="0" smtClean="0">
                        <a:ln>
                          <a:noFill/>
                        </a:ln>
                        <a:solidFill>
                          <a:srgbClr val="FFFF66"/>
                        </a:solidFill>
                        <a:effectLst/>
                        <a:latin typeface="Times New Roman" pitchFamily="18"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6819" name="Group 195"/>
          <p:cNvGraphicFramePr>
            <a:graphicFrameLocks noGrp="1"/>
          </p:cNvGraphicFramePr>
          <p:nvPr>
            <p:extLst>
              <p:ext uri="{D42A27DB-BD31-4B8C-83A1-F6EECF244321}">
                <p14:modId xmlns:p14="http://schemas.microsoft.com/office/powerpoint/2010/main" xmlns="" val="422867787"/>
              </p:ext>
            </p:extLst>
          </p:nvPr>
        </p:nvGraphicFramePr>
        <p:xfrm>
          <a:off x="152400" y="1371600"/>
          <a:ext cx="1905000" cy="5410200"/>
        </p:xfrm>
        <a:graphic>
          <a:graphicData uri="http://schemas.openxmlformats.org/drawingml/2006/table">
            <a:tbl>
              <a:tblPr/>
              <a:tblGrid>
                <a:gridCol w="1905000"/>
              </a:tblGrid>
              <a:tr h="5410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charset="0"/>
                        </a:rPr>
                        <a:t>Type II</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26809" name="Rectangle 185"/>
          <p:cNvSpPr>
            <a:spLocks noChangeArrowheads="1"/>
          </p:cNvSpPr>
          <p:nvPr/>
        </p:nvSpPr>
        <p:spPr bwMode="auto">
          <a:xfrm>
            <a:off x="2133600" y="3810000"/>
            <a:ext cx="2667000" cy="28194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6810" name="Rectangle 186"/>
          <p:cNvSpPr>
            <a:spLocks noChangeArrowheads="1"/>
          </p:cNvSpPr>
          <p:nvPr/>
        </p:nvSpPr>
        <p:spPr bwMode="auto">
          <a:xfrm>
            <a:off x="5029200" y="4191000"/>
            <a:ext cx="3886200" cy="1371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6820" name="Rectangle 196"/>
          <p:cNvSpPr>
            <a:spLocks noChangeArrowheads="1"/>
          </p:cNvSpPr>
          <p:nvPr/>
        </p:nvSpPr>
        <p:spPr bwMode="auto">
          <a:xfrm>
            <a:off x="5029200" y="5562600"/>
            <a:ext cx="3886200" cy="11430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2"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31689044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819"/>
                                        </p:tgtEl>
                                        <p:attrNameLst>
                                          <p:attrName>style.visibility</p:attrName>
                                        </p:attrNameLst>
                                      </p:cBhvr>
                                      <p:to>
                                        <p:strVal val="visible"/>
                                      </p:to>
                                    </p:set>
                                    <p:animEffect transition="in" filter="dissolve">
                                      <p:cBhvr>
                                        <p:cTn id="7" dur="500"/>
                                        <p:tgtEl>
                                          <p:spTgt spid="268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6802"/>
                                        </p:tgtEl>
                                        <p:attrNameLst>
                                          <p:attrName>style.visibility</p:attrName>
                                        </p:attrNameLst>
                                      </p:cBhvr>
                                      <p:to>
                                        <p:strVal val="visible"/>
                                      </p:to>
                                    </p:set>
                                    <p:animEffect transition="in" filter="dissolve">
                                      <p:cBhvr>
                                        <p:cTn id="12" dur="500"/>
                                        <p:tgtEl>
                                          <p:spTgt spid="268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xit" presetSubtype="0" fill="hold" grpId="0" nodeType="clickEffect">
                                  <p:stCondLst>
                                    <p:cond delay="0"/>
                                  </p:stCondLst>
                                  <p:childTnLst>
                                    <p:animEffect transition="out" filter="dissolve">
                                      <p:cBhvr>
                                        <p:cTn id="16" dur="500"/>
                                        <p:tgtEl>
                                          <p:spTgt spid="26809"/>
                                        </p:tgtEl>
                                      </p:cBhvr>
                                    </p:animEffect>
                                    <p:set>
                                      <p:cBhvr>
                                        <p:cTn id="17" dur="1" fill="hold">
                                          <p:stCondLst>
                                            <p:cond delay="499"/>
                                          </p:stCondLst>
                                        </p:cTn>
                                        <p:tgtEl>
                                          <p:spTgt spid="26809"/>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6815"/>
                                        </p:tgtEl>
                                        <p:attrNameLst>
                                          <p:attrName>style.visibility</p:attrName>
                                        </p:attrNameLst>
                                      </p:cBhvr>
                                      <p:to>
                                        <p:strVal val="visible"/>
                                      </p:to>
                                    </p:set>
                                    <p:animEffect transition="in" filter="dissolve">
                                      <p:cBhvr>
                                        <p:cTn id="22" dur="500"/>
                                        <p:tgtEl>
                                          <p:spTgt spid="268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xit" presetSubtype="0" fill="hold" grpId="0" nodeType="clickEffect">
                                  <p:stCondLst>
                                    <p:cond delay="0"/>
                                  </p:stCondLst>
                                  <p:childTnLst>
                                    <p:animEffect transition="out" filter="dissolve">
                                      <p:cBhvr>
                                        <p:cTn id="26" dur="500"/>
                                        <p:tgtEl>
                                          <p:spTgt spid="26810"/>
                                        </p:tgtEl>
                                      </p:cBhvr>
                                    </p:animEffect>
                                    <p:set>
                                      <p:cBhvr>
                                        <p:cTn id="27" dur="1" fill="hold">
                                          <p:stCondLst>
                                            <p:cond delay="499"/>
                                          </p:stCondLst>
                                        </p:cTn>
                                        <p:tgtEl>
                                          <p:spTgt spid="26810"/>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xit" presetSubtype="0" fill="hold" grpId="0" nodeType="clickEffect">
                                  <p:stCondLst>
                                    <p:cond delay="0"/>
                                  </p:stCondLst>
                                  <p:childTnLst>
                                    <p:animEffect transition="out" filter="dissolve">
                                      <p:cBhvr>
                                        <p:cTn id="31" dur="500"/>
                                        <p:tgtEl>
                                          <p:spTgt spid="26820"/>
                                        </p:tgtEl>
                                      </p:cBhvr>
                                    </p:animEffect>
                                    <p:set>
                                      <p:cBhvr>
                                        <p:cTn id="32" dur="1" fill="hold">
                                          <p:stCondLst>
                                            <p:cond delay="499"/>
                                          </p:stCondLst>
                                        </p:cTn>
                                        <p:tgtEl>
                                          <p:spTgt spid="26820"/>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6824"/>
                                        </p:tgtEl>
                                        <p:attrNameLst>
                                          <p:attrName>style.visibility</p:attrName>
                                        </p:attrNameLst>
                                      </p:cBhvr>
                                      <p:to>
                                        <p:strVal val="visible"/>
                                      </p:to>
                                    </p:set>
                                    <p:animEffect transition="in" filter="dissolve">
                                      <p:cBhvr>
                                        <p:cTn id="37" dur="500"/>
                                        <p:tgtEl>
                                          <p:spTgt spid="26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09" grpId="0" animBg="1"/>
      <p:bldP spid="26810" grpId="0" animBg="1"/>
      <p:bldP spid="26820"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3"/>
          <p:cNvSpPr>
            <a:spLocks noChangeArrowheads="1"/>
          </p:cNvSpPr>
          <p:nvPr/>
        </p:nvSpPr>
        <p:spPr bwMode="auto">
          <a:xfrm>
            <a:off x="5029200" y="4876800"/>
            <a:ext cx="3810000" cy="16002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5363" name="Rectangle 147"/>
          <p:cNvSpPr>
            <a:spLocks noChangeArrowheads="1"/>
          </p:cNvSpPr>
          <p:nvPr/>
        </p:nvSpPr>
        <p:spPr bwMode="auto">
          <a:xfrm>
            <a:off x="0" y="0"/>
            <a:ext cx="9144000" cy="68580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graphicFrame>
        <p:nvGraphicFramePr>
          <p:cNvPr id="27792" name="Group 144"/>
          <p:cNvGraphicFramePr>
            <a:graphicFrameLocks noGrp="1"/>
          </p:cNvGraphicFramePr>
          <p:nvPr/>
        </p:nvGraphicFramePr>
        <p:xfrm>
          <a:off x="152400" y="76200"/>
          <a:ext cx="8915400" cy="1143000"/>
        </p:xfrm>
        <a:graphic>
          <a:graphicData uri="http://schemas.openxmlformats.org/drawingml/2006/table">
            <a:tbl>
              <a:tblPr/>
              <a:tblGrid>
                <a:gridCol w="1905000"/>
                <a:gridCol w="2819400"/>
                <a:gridCol w="4191000"/>
              </a:tblGrid>
              <a:tr h="609600">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Arial" charset="0"/>
                          <a:cs typeface="Times New Roman" pitchFamily="18" charset="0"/>
                        </a:rPr>
                        <a:t>Three Types of Christians</a:t>
                      </a:r>
                      <a:endParaRPr kumimoji="0" lang="en-US" sz="32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2800" b="1" i="0" u="none" strike="noStrike" cap="none" normalizeH="0" baseline="0" smtClean="0">
                          <a:ln>
                            <a:noFill/>
                          </a:ln>
                          <a:solidFill>
                            <a:schemeClr val="tx1"/>
                          </a:solidFill>
                          <a:effectLst/>
                          <a:latin typeface="Arial" charset="0"/>
                        </a:rPr>
                        <a:t>Type</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Definition</a:t>
                      </a:r>
                      <a:endParaRPr kumimoji="0" lang="en-US" sz="28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Times New Roman" pitchFamily="18" charset="0"/>
                        </a:rPr>
                        <a:t>Outward  Actions</a:t>
                      </a:r>
                      <a:endParaRPr kumimoji="0" lang="en-US" sz="2800" b="1" i="0" u="none" strike="noStrike" cap="none" normalizeH="0" baseline="0" smtClean="0">
                        <a:ln>
                          <a:noFill/>
                        </a:ln>
                        <a:solidFill>
                          <a:schemeClr val="tx1"/>
                        </a:solidFill>
                        <a:effectLst/>
                        <a:latin typeface="Arial"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7801" name="Group 153"/>
          <p:cNvGraphicFramePr>
            <a:graphicFrameLocks noGrp="1"/>
          </p:cNvGraphicFramePr>
          <p:nvPr/>
        </p:nvGraphicFramePr>
        <p:xfrm>
          <a:off x="152400" y="914400"/>
          <a:ext cx="1905000" cy="4495800"/>
        </p:xfrm>
        <a:graphic>
          <a:graphicData uri="http://schemas.openxmlformats.org/drawingml/2006/table">
            <a:tbl>
              <a:tblPr/>
              <a:tblGrid>
                <a:gridCol w="1905000"/>
              </a:tblGrid>
              <a:tr h="4495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Doesn’t make it to Heaven, unless they repent</a:t>
                      </a:r>
                      <a:endParaRPr kumimoji="0" lang="en-US" sz="2400" b="1" i="0" u="none" strike="noStrike" cap="none" normalizeH="0" baseline="0" smtClean="0">
                        <a:ln>
                          <a:noFill/>
                        </a:ln>
                        <a:solidFill>
                          <a:srgbClr val="FF0000"/>
                        </a:solidFill>
                        <a:effectLst/>
                        <a:latin typeface="Times New Roman" pitchFamily="18" charset="0"/>
                        <a:cs typeface="Times New Roman" pitchFamily="18"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27790" name="Group 142"/>
          <p:cNvGraphicFramePr>
            <a:graphicFrameLocks noGrp="1"/>
          </p:cNvGraphicFramePr>
          <p:nvPr/>
        </p:nvGraphicFramePr>
        <p:xfrm>
          <a:off x="2057400" y="1219200"/>
          <a:ext cx="2819400" cy="5410200"/>
        </p:xfrm>
        <a:graphic>
          <a:graphicData uri="http://schemas.openxmlformats.org/drawingml/2006/table">
            <a:tbl>
              <a:tblPr/>
              <a:tblGrid>
                <a:gridCol w="2819400"/>
              </a:tblGrid>
              <a:tr h="5410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“Not everyone who says to me Lord, Lord, will enter the kingdom of heaven... They will say, ‘Lord, did we not (</a:t>
                      </a:r>
                      <a:r>
                        <a:rPr kumimoji="0" lang="en-US" sz="2600" b="1" i="1" u="none" strike="noStrike" cap="none" normalizeH="0" baseline="0" smtClean="0">
                          <a:ln>
                            <a:noFill/>
                          </a:ln>
                          <a:solidFill>
                            <a:schemeClr val="tx1"/>
                          </a:solidFill>
                          <a:effectLst/>
                          <a:latin typeface="Times New Roman" pitchFamily="18" charset="0"/>
                          <a:cs typeface="Times New Roman" pitchFamily="18" charset="0"/>
                        </a:rPr>
                        <a:t>do</a:t>
                      </a: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     I will say, ‘I never knew you.  Away from me you evil doers’.”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Matt. 7:21-23 NIV</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7785" name="Group 137"/>
          <p:cNvGraphicFramePr>
            <a:graphicFrameLocks noGrp="1"/>
          </p:cNvGraphicFramePr>
          <p:nvPr/>
        </p:nvGraphicFramePr>
        <p:xfrm>
          <a:off x="4876800" y="1219200"/>
          <a:ext cx="4191000" cy="5410200"/>
        </p:xfrm>
        <a:graphic>
          <a:graphicData uri="http://schemas.openxmlformats.org/drawingml/2006/table">
            <a:tbl>
              <a:tblPr/>
              <a:tblGrid>
                <a:gridCol w="4191000"/>
              </a:tblGrid>
              <a:tr h="5410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This Christian copies the     Type I and Type II by </a:t>
                      </a:r>
                      <a:r>
                        <a:rPr kumimoji="0" lang="en-US" sz="2400" b="1" i="1" u="none" strike="noStrike" cap="none" normalizeH="0" baseline="0" smtClean="0">
                          <a:ln>
                            <a:noFill/>
                          </a:ln>
                          <a:solidFill>
                            <a:schemeClr val="tx1"/>
                          </a:solidFill>
                          <a:effectLst/>
                          <a:latin typeface="Times New Roman" pitchFamily="18" charset="0"/>
                        </a:rPr>
                        <a:t>doing</a:t>
                      </a:r>
                      <a:r>
                        <a:rPr kumimoji="0" lang="en-US" sz="2400" b="1" i="0" u="none" strike="noStrike" cap="none" normalizeH="0" baseline="0" smtClean="0">
                          <a:ln>
                            <a:noFill/>
                          </a:ln>
                          <a:solidFill>
                            <a:schemeClr val="tx1"/>
                          </a:solidFill>
                          <a:effectLst/>
                          <a:latin typeface="Times New Roman" pitchFamily="18" charset="0"/>
                        </a:rPr>
                        <a:t> </a:t>
                      </a:r>
                      <a:r>
                        <a:rPr kumimoji="0" lang="en-US" sz="2400" b="1" i="1" u="none" strike="noStrike" cap="none" normalizeH="0" baseline="0" smtClean="0">
                          <a:ln>
                            <a:noFill/>
                          </a:ln>
                          <a:solidFill>
                            <a:schemeClr val="tx1"/>
                          </a:solidFill>
                          <a:effectLst/>
                          <a:latin typeface="Times New Roman" pitchFamily="18" charset="0"/>
                        </a:rPr>
                        <a:t>good works</a:t>
                      </a:r>
                      <a:r>
                        <a:rPr kumimoji="0" lang="en-US" sz="2400" b="1" i="0" u="none" strike="noStrike" cap="none" normalizeH="0" baseline="0" smtClean="0">
                          <a:ln>
                            <a:noFill/>
                          </a:ln>
                          <a:solidFill>
                            <a:schemeClr val="tx1"/>
                          </a:solidFill>
                          <a:effectLst/>
                          <a:latin typeface="Times New Roman" pitchFamily="18" charset="0"/>
                        </a:rPr>
                        <a:t>.  However, they are idolatrous and immoral </a:t>
                      </a:r>
                      <a:r>
                        <a:rPr kumimoji="0" lang="en-US" sz="2000" b="1" i="0" u="none" strike="noStrike" cap="none" normalizeH="0" baseline="0" smtClean="0">
                          <a:ln>
                            <a:noFill/>
                          </a:ln>
                          <a:solidFill>
                            <a:srgbClr val="FFFF66"/>
                          </a:solidFill>
                          <a:effectLst/>
                          <a:latin typeface="Times New Roman" pitchFamily="18" charset="0"/>
                        </a:rPr>
                        <a:t>(</a:t>
                      </a:r>
                      <a:r>
                        <a:rPr kumimoji="0" lang="en-US" sz="2000" b="1" i="1" u="none" strike="noStrike" cap="none" normalizeH="0" baseline="0" smtClean="0">
                          <a:ln>
                            <a:noFill/>
                          </a:ln>
                          <a:solidFill>
                            <a:srgbClr val="FFFF66"/>
                          </a:solidFill>
                          <a:effectLst/>
                          <a:latin typeface="Times New Roman" pitchFamily="18" charset="0"/>
                        </a:rPr>
                        <a:t>Rev. 2:20-21</a:t>
                      </a:r>
                      <a:r>
                        <a:rPr kumimoji="0" lang="en-US" sz="2000" b="1" i="0" u="none" strike="noStrike" cap="none" normalizeH="0" baseline="0" smtClean="0">
                          <a:ln>
                            <a:noFill/>
                          </a:ln>
                          <a:solidFill>
                            <a:srgbClr val="FFFF66"/>
                          </a:solidFill>
                          <a:effectLst/>
                          <a:latin typeface="Times New Roman" pitchFamily="18" charset="0"/>
                        </a:rPr>
                        <a:t>)</a:t>
                      </a:r>
                      <a:r>
                        <a:rPr kumimoji="0" lang="en-US" sz="2400" b="1" i="0" u="none" strike="noStrike" cap="none" normalizeH="0" baseline="0" smtClean="0">
                          <a:ln>
                            <a:noFill/>
                          </a:ln>
                          <a:solidFill>
                            <a:schemeClr val="tx1"/>
                          </a:solidFill>
                          <a:effectLst/>
                          <a:latin typeface="Times New Roman" pitchFamily="18" charset="0"/>
                        </a:rPr>
                        <a:t>, spiritually dead to God </a:t>
                      </a:r>
                      <a:r>
                        <a:rPr kumimoji="0" lang="en-US" sz="2000" b="1" i="0" u="none" strike="noStrike" cap="none" normalizeH="0" baseline="0" smtClean="0">
                          <a:ln>
                            <a:noFill/>
                          </a:ln>
                          <a:solidFill>
                            <a:srgbClr val="FFFF66"/>
                          </a:solidFill>
                          <a:effectLst/>
                          <a:latin typeface="Times New Roman" pitchFamily="18" charset="0"/>
                        </a:rPr>
                        <a:t>(</a:t>
                      </a:r>
                      <a:r>
                        <a:rPr kumimoji="0" lang="en-US" sz="2000" b="1" i="1" u="none" strike="noStrike" cap="none" normalizeH="0" baseline="0" smtClean="0">
                          <a:ln>
                            <a:noFill/>
                          </a:ln>
                          <a:solidFill>
                            <a:srgbClr val="FFFF66"/>
                          </a:solidFill>
                          <a:effectLst/>
                          <a:latin typeface="Times New Roman" pitchFamily="18" charset="0"/>
                        </a:rPr>
                        <a:t>Rev. 3:1</a:t>
                      </a:r>
                      <a:r>
                        <a:rPr kumimoji="0" lang="en-US" sz="2000" b="1" i="0" u="none" strike="noStrike" cap="none" normalizeH="0" baseline="0" smtClean="0">
                          <a:ln>
                            <a:noFill/>
                          </a:ln>
                          <a:solidFill>
                            <a:srgbClr val="FFFF66"/>
                          </a:solidFill>
                          <a:effectLst/>
                          <a:latin typeface="Times New Roman" pitchFamily="18" charset="0"/>
                        </a:rPr>
                        <a:t>)</a:t>
                      </a:r>
                      <a:r>
                        <a:rPr kumimoji="0" lang="en-US" sz="2400" b="1" i="0" u="none" strike="noStrike" cap="none" normalizeH="0" baseline="0" smtClean="0">
                          <a:ln>
                            <a:noFill/>
                          </a:ln>
                          <a:solidFill>
                            <a:schemeClr val="tx1"/>
                          </a:solidFill>
                          <a:effectLst/>
                          <a:latin typeface="Times New Roman" pitchFamily="18" charset="0"/>
                        </a:rPr>
                        <a:t>, care most about worldly riches</a:t>
                      </a:r>
                      <a:r>
                        <a:rPr kumimoji="0" lang="en-US" sz="1600" b="1" i="0" u="none" strike="noStrike" cap="none" normalizeH="0" baseline="0" smtClean="0">
                          <a:ln>
                            <a:noFill/>
                          </a:ln>
                          <a:solidFill>
                            <a:schemeClr val="tx1"/>
                          </a:solidFill>
                          <a:effectLst/>
                          <a:latin typeface="Times New Roman" pitchFamily="18" charset="0"/>
                        </a:rPr>
                        <a:t> </a:t>
                      </a:r>
                      <a:r>
                        <a:rPr kumimoji="0" lang="en-US" sz="2000" b="1" i="0" u="none" strike="noStrike" cap="none" normalizeH="0" baseline="0" smtClean="0">
                          <a:ln>
                            <a:noFill/>
                          </a:ln>
                          <a:solidFill>
                            <a:srgbClr val="FFFF66"/>
                          </a:solidFill>
                          <a:effectLst/>
                          <a:latin typeface="Times New Roman" pitchFamily="18" charset="0"/>
                        </a:rPr>
                        <a:t>(</a:t>
                      </a:r>
                      <a:r>
                        <a:rPr kumimoji="0" lang="en-US" sz="2000" b="1" i="1" u="none" strike="noStrike" cap="none" normalizeH="0" baseline="0" smtClean="0">
                          <a:ln>
                            <a:noFill/>
                          </a:ln>
                          <a:solidFill>
                            <a:srgbClr val="FFFF66"/>
                          </a:solidFill>
                          <a:effectLst/>
                          <a:latin typeface="Times New Roman" pitchFamily="18" charset="0"/>
                        </a:rPr>
                        <a:t>Rev. 3:17</a:t>
                      </a:r>
                      <a:r>
                        <a:rPr kumimoji="0" lang="en-US" sz="2000" b="1" i="0" u="none" strike="noStrike" cap="none" normalizeH="0" baseline="0" smtClean="0">
                          <a:ln>
                            <a:noFill/>
                          </a:ln>
                          <a:solidFill>
                            <a:srgbClr val="FFFF66"/>
                          </a:solidFill>
                          <a:effectLst/>
                          <a:latin typeface="Times New Roman" pitchFamily="18" charset="0"/>
                        </a:rPr>
                        <a:t>)</a:t>
                      </a:r>
                      <a:r>
                        <a:rPr kumimoji="0" lang="en-US" sz="2400" b="1" i="0" u="none" strike="noStrike" cap="none" normalizeH="0" baseline="0" smtClean="0">
                          <a:ln>
                            <a:noFill/>
                          </a:ln>
                          <a:solidFill>
                            <a:schemeClr val="tx1"/>
                          </a:solidFill>
                          <a:effectLst/>
                          <a:latin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Godly sorrow and </a:t>
                      </a:r>
                      <a:r>
                        <a:rPr kumimoji="0" lang="en-US" sz="2400" b="1" i="1" u="none" strike="noStrike" cap="none" normalizeH="0" baseline="0" smtClean="0">
                          <a:ln>
                            <a:noFill/>
                          </a:ln>
                          <a:solidFill>
                            <a:schemeClr val="tx1"/>
                          </a:solidFill>
                          <a:effectLst/>
                          <a:latin typeface="Times New Roman" pitchFamily="18" charset="0"/>
                        </a:rPr>
                        <a:t>repentance</a:t>
                      </a:r>
                      <a:r>
                        <a:rPr kumimoji="0" lang="en-US" sz="2400" b="1" i="0" u="none" strike="noStrike" cap="none" normalizeH="0" baseline="0" smtClean="0">
                          <a:ln>
                            <a:noFill/>
                          </a:ln>
                          <a:solidFill>
                            <a:schemeClr val="tx1"/>
                          </a:solidFill>
                          <a:effectLst/>
                          <a:latin typeface="Times New Roman" pitchFamily="18" charset="0"/>
                        </a:rPr>
                        <a:t> over sin is absent.</a:t>
                      </a:r>
                      <a:r>
                        <a:rPr kumimoji="0" lang="en-US" sz="2400" b="0" i="0" u="none" strike="noStrike" cap="none" normalizeH="0" baseline="0" smtClean="0">
                          <a:ln>
                            <a:noFill/>
                          </a:ln>
                          <a:solidFill>
                            <a:schemeClr val="tx1"/>
                          </a:solidFill>
                          <a:effectLst/>
                          <a:latin typeface="Times New Roman" pitchFamily="18" charset="0"/>
                        </a:rPr>
                        <a:t> </a:t>
                      </a:r>
                      <a:endParaRPr kumimoji="0" lang="en-US" sz="24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Little hope of salvation here; </a:t>
                      </a:r>
                      <a:r>
                        <a:rPr kumimoji="0" lang="en-US" sz="2400" b="1" i="1" u="none" strike="noStrike" cap="none" normalizeH="0" baseline="0" smtClean="0">
                          <a:ln>
                            <a:noFill/>
                          </a:ln>
                          <a:solidFill>
                            <a:schemeClr val="tx1"/>
                          </a:solidFill>
                          <a:effectLst/>
                          <a:latin typeface="Times New Roman" pitchFamily="18" charset="0"/>
                        </a:rPr>
                        <a:t>however</a:t>
                      </a:r>
                      <a:r>
                        <a:rPr kumimoji="0" lang="en-US" sz="2400" b="1" i="0" u="none" strike="noStrike" cap="none" normalizeH="0" baseline="0" smtClean="0">
                          <a:ln>
                            <a:noFill/>
                          </a:ln>
                          <a:solidFill>
                            <a:schemeClr val="tx1"/>
                          </a:solidFill>
                          <a:effectLst/>
                          <a:latin typeface="Times New Roman" pitchFamily="18" charset="0"/>
                        </a:rPr>
                        <a:t>, Jesus implies that there is still time to </a:t>
                      </a:r>
                      <a:r>
                        <a:rPr kumimoji="0" lang="en-US" sz="2400" b="1" i="1" u="none" strike="noStrike" cap="none" normalizeH="0" baseline="0" smtClean="0">
                          <a:ln>
                            <a:noFill/>
                          </a:ln>
                          <a:solidFill>
                            <a:srgbClr val="FFFF66"/>
                          </a:solidFill>
                          <a:effectLst/>
                          <a:latin typeface="Times New Roman" pitchFamily="18" charset="0"/>
                        </a:rPr>
                        <a:t>repent</a:t>
                      </a:r>
                      <a:r>
                        <a:rPr kumimoji="0" lang="en-US" sz="2400" b="1" i="0" u="none" strike="noStrike" cap="none" normalizeH="0" baseline="0" smtClean="0">
                          <a:ln>
                            <a:noFill/>
                          </a:ln>
                          <a:solidFill>
                            <a:schemeClr val="tx1"/>
                          </a:solidFill>
                          <a:effectLst/>
                          <a:latin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Rev 2:21,22;  3:2,3;  3:19</a:t>
                      </a:r>
                      <a:r>
                        <a:rPr kumimoji="0" lang="en-US" sz="2400" b="0" i="0" u="none" strike="noStrike" cap="none" normalizeH="0" baseline="0" smtClean="0">
                          <a:ln>
                            <a:noFill/>
                          </a:ln>
                          <a:solidFill>
                            <a:schemeClr val="tx1"/>
                          </a:solidFill>
                          <a:effectLst/>
                          <a:latin typeface="Arial" charset="0"/>
                        </a:rPr>
                        <a:t> </a:t>
                      </a:r>
                      <a:r>
                        <a:rPr kumimoji="0" lang="en-US" sz="2400" b="1" i="0" u="none" strike="noStrike" cap="none" normalizeH="0" baseline="0" smtClean="0">
                          <a:ln>
                            <a:noFill/>
                          </a:ln>
                          <a:solidFill>
                            <a:schemeClr val="tx1"/>
                          </a:solidFill>
                          <a:effectLst/>
                          <a:latin typeface="Times New Roman" pitchFamily="18" charset="0"/>
                        </a:rPr>
                        <a:t>                   </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27804" name="Group 156"/>
          <p:cNvGraphicFramePr>
            <a:graphicFrameLocks noGrp="1"/>
          </p:cNvGraphicFramePr>
          <p:nvPr/>
        </p:nvGraphicFramePr>
        <p:xfrm>
          <a:off x="152400" y="1219200"/>
          <a:ext cx="1905000" cy="5410200"/>
        </p:xfrm>
        <a:graphic>
          <a:graphicData uri="http://schemas.openxmlformats.org/drawingml/2006/table">
            <a:tbl>
              <a:tblPr/>
              <a:tblGrid>
                <a:gridCol w="1905000"/>
              </a:tblGrid>
              <a:tr h="5410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rgbClr val="FF0000"/>
                          </a:solidFill>
                          <a:effectLst/>
                          <a:latin typeface="Arial" charset="0"/>
                        </a:rPr>
                        <a:t>Type III</a:t>
                      </a: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27802" name="Rectangle 154"/>
          <p:cNvSpPr>
            <a:spLocks noChangeArrowheads="1"/>
          </p:cNvSpPr>
          <p:nvPr/>
        </p:nvSpPr>
        <p:spPr bwMode="auto">
          <a:xfrm>
            <a:off x="5105400" y="4876800"/>
            <a:ext cx="3886200" cy="16764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1"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26502514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7804"/>
                                        </p:tgtEl>
                                        <p:attrNameLst>
                                          <p:attrName>style.visibility</p:attrName>
                                        </p:attrNameLst>
                                      </p:cBhvr>
                                      <p:to>
                                        <p:strVal val="visible"/>
                                      </p:to>
                                    </p:set>
                                    <p:animEffect transition="in" filter="dissolve">
                                      <p:cBhvr>
                                        <p:cTn id="7" dur="500"/>
                                        <p:tgtEl>
                                          <p:spTgt spid="278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7790"/>
                                        </p:tgtEl>
                                        <p:attrNameLst>
                                          <p:attrName>style.visibility</p:attrName>
                                        </p:attrNameLst>
                                      </p:cBhvr>
                                      <p:to>
                                        <p:strVal val="visible"/>
                                      </p:to>
                                    </p:set>
                                    <p:animEffect transition="in" filter="dissolve">
                                      <p:cBhvr>
                                        <p:cTn id="12" dur="500"/>
                                        <p:tgtEl>
                                          <p:spTgt spid="277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7785"/>
                                        </p:tgtEl>
                                        <p:attrNameLst>
                                          <p:attrName>style.visibility</p:attrName>
                                        </p:attrNameLst>
                                      </p:cBhvr>
                                      <p:to>
                                        <p:strVal val="visible"/>
                                      </p:to>
                                    </p:set>
                                    <p:animEffect transition="in" filter="dissolve">
                                      <p:cBhvr>
                                        <p:cTn id="17" dur="500"/>
                                        <p:tgtEl>
                                          <p:spTgt spid="277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27802"/>
                                        </p:tgtEl>
                                        <p:attrNameLst>
                                          <p:attrName>style.visibility</p:attrName>
                                        </p:attrNameLst>
                                      </p:cBhvr>
                                      <p:to>
                                        <p:strVal val="hidden"/>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7801"/>
                                        </p:tgtEl>
                                        <p:attrNameLst>
                                          <p:attrName>style.visibility</p:attrName>
                                        </p:attrNameLst>
                                      </p:cBhvr>
                                      <p:to>
                                        <p:strVal val="visible"/>
                                      </p:to>
                                    </p:set>
                                    <p:animEffect transition="in" filter="dissolve">
                                      <p:cBhvr>
                                        <p:cTn id="26" dur="500"/>
                                        <p:tgtEl>
                                          <p:spTgt spid="278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02"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subTitle" idx="1"/>
          </p:nvPr>
        </p:nvSpPr>
        <p:spPr>
          <a:xfrm>
            <a:off x="152400" y="152400"/>
            <a:ext cx="8915400" cy="6629400"/>
          </a:xfrm>
        </p:spPr>
        <p:txBody>
          <a:bodyPr/>
          <a:lstStyle/>
          <a:p>
            <a:pPr marL="396875" indent="-396875" eaLnBrk="1" hangingPunct="1">
              <a:spcBef>
                <a:spcPct val="50000"/>
              </a:spcBef>
              <a:defRPr/>
            </a:pPr>
            <a:r>
              <a:rPr lang="en-US" sz="3400" b="1" dirty="0" smtClean="0">
                <a:solidFill>
                  <a:srgbClr val="FFFF00"/>
                </a:solidFill>
                <a:effectLst/>
                <a:latin typeface="Garamond" pitchFamily="18" charset="0"/>
              </a:rPr>
              <a:t>Type I &amp; II Christians Struggle with the Flesh</a:t>
            </a:r>
          </a:p>
          <a:p>
            <a:pPr marL="396875" indent="-396875" algn="l" eaLnBrk="1" hangingPunct="1">
              <a:spcBef>
                <a:spcPct val="50000"/>
              </a:spcBef>
              <a:defRPr/>
            </a:pPr>
            <a:r>
              <a:rPr lang="en-US" b="1" i="1" u="sng" dirty="0" smtClean="0">
                <a:solidFill>
                  <a:srgbClr val="00FFFF"/>
                </a:solidFill>
                <a:effectLst/>
                <a:latin typeface="Garamond" pitchFamily="18" charset="0"/>
              </a:rPr>
              <a:t>Gal 5:17 NKJV</a:t>
            </a:r>
            <a:r>
              <a:rPr lang="en-US" b="1" dirty="0" smtClean="0">
                <a:solidFill>
                  <a:srgbClr val="00FFFF"/>
                </a:solidFill>
                <a:effectLst/>
                <a:latin typeface="Garamond" pitchFamily="18" charset="0"/>
              </a:rPr>
              <a:t>  </a:t>
            </a:r>
            <a:r>
              <a:rPr lang="en-US" b="1" dirty="0" smtClean="0">
                <a:effectLst/>
                <a:latin typeface="Garamond" pitchFamily="18" charset="0"/>
              </a:rPr>
              <a:t>For the flesh lusts against the Spirit, and the Spirit against the flesh; and these are contrary to one another, so that you do not do the things that you wish.</a:t>
            </a: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34317427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subTitle" idx="1"/>
          </p:nvPr>
        </p:nvSpPr>
        <p:spPr>
          <a:xfrm>
            <a:off x="152400" y="152400"/>
            <a:ext cx="8915400" cy="6629400"/>
          </a:xfrm>
        </p:spPr>
        <p:txBody>
          <a:bodyPr/>
          <a:lstStyle/>
          <a:p>
            <a:pPr marL="396875" indent="-396875" eaLnBrk="1" hangingPunct="1">
              <a:spcBef>
                <a:spcPct val="50000"/>
              </a:spcBef>
              <a:defRPr/>
            </a:pPr>
            <a:r>
              <a:rPr lang="en-US" sz="3400" b="1" dirty="0" smtClean="0">
                <a:solidFill>
                  <a:srgbClr val="FFFF00"/>
                </a:solidFill>
                <a:effectLst/>
                <a:latin typeface="Garamond" pitchFamily="18" charset="0"/>
              </a:rPr>
              <a:t>Type I &amp; II Christians Struggle with the Flesh</a:t>
            </a:r>
          </a:p>
          <a:p>
            <a:pPr marL="396875" indent="-396875" algn="l" eaLnBrk="1" hangingPunct="1">
              <a:spcBef>
                <a:spcPct val="50000"/>
              </a:spcBef>
              <a:defRPr/>
            </a:pPr>
            <a:r>
              <a:rPr lang="en-US" b="1" i="1" u="sng" dirty="0" smtClean="0">
                <a:solidFill>
                  <a:srgbClr val="00FFFF"/>
                </a:solidFill>
                <a:effectLst/>
                <a:latin typeface="Garamond" pitchFamily="18" charset="0"/>
              </a:rPr>
              <a:t>1 John 1:8 NKJV</a:t>
            </a:r>
            <a:r>
              <a:rPr lang="en-US" b="1" dirty="0" smtClean="0">
                <a:solidFill>
                  <a:srgbClr val="00FFFF"/>
                </a:solidFill>
                <a:effectLst/>
                <a:latin typeface="Garamond" pitchFamily="18" charset="0"/>
              </a:rPr>
              <a:t>  </a:t>
            </a:r>
            <a:r>
              <a:rPr lang="en-US" b="1" dirty="0" smtClean="0">
                <a:effectLst/>
                <a:latin typeface="Garamond" pitchFamily="18" charset="0"/>
              </a:rPr>
              <a:t>If we say that we have no sin, we deceive ourselves, and the truth is not in us. </a:t>
            </a:r>
          </a:p>
          <a:p>
            <a:pPr marL="396875" indent="-396875" algn="l" eaLnBrk="1" hangingPunct="1">
              <a:spcBef>
                <a:spcPct val="50000"/>
              </a:spcBef>
              <a:defRPr/>
            </a:pPr>
            <a:r>
              <a:rPr lang="en-US" b="1" i="1" dirty="0" smtClean="0">
                <a:solidFill>
                  <a:srgbClr val="00FFFF"/>
                </a:solidFill>
                <a:effectLst/>
                <a:latin typeface="Garamond" pitchFamily="18" charset="0"/>
              </a:rPr>
              <a:t>9</a:t>
            </a:r>
            <a:r>
              <a:rPr lang="en-US" b="1" i="1" dirty="0" smtClean="0">
                <a:effectLst/>
                <a:latin typeface="Garamond" pitchFamily="18" charset="0"/>
              </a:rPr>
              <a:t>  </a:t>
            </a:r>
            <a:r>
              <a:rPr lang="en-US" b="1" dirty="0" smtClean="0">
                <a:effectLst/>
                <a:latin typeface="Garamond" pitchFamily="18" charset="0"/>
              </a:rPr>
              <a:t>If we confess our sins, He is faithful and just to forgive us our sins and to cleanse us from all unrighteousness.</a:t>
            </a:r>
          </a:p>
          <a:p>
            <a:pPr marL="396875" indent="-396875" algn="l" eaLnBrk="1" hangingPunct="1">
              <a:spcBef>
                <a:spcPct val="50000"/>
              </a:spcBef>
              <a:defRPr/>
            </a:pPr>
            <a:endParaRPr lang="en-US" b="1" dirty="0" smtClean="0">
              <a:effectLst/>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91467285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subTitle" idx="1"/>
          </p:nvPr>
        </p:nvSpPr>
        <p:spPr>
          <a:xfrm>
            <a:off x="152400" y="152400"/>
            <a:ext cx="8915400" cy="6629400"/>
          </a:xfrm>
        </p:spPr>
        <p:txBody>
          <a:bodyPr/>
          <a:lstStyle/>
          <a:p>
            <a:pPr marL="396875" indent="-396875" eaLnBrk="1" hangingPunct="1">
              <a:spcBef>
                <a:spcPct val="50000"/>
              </a:spcBef>
              <a:defRPr/>
            </a:pPr>
            <a:r>
              <a:rPr lang="en-US" sz="3400" b="1" dirty="0" smtClean="0">
                <a:solidFill>
                  <a:srgbClr val="FFFF00"/>
                </a:solidFill>
                <a:effectLst/>
                <a:latin typeface="Garamond" pitchFamily="18" charset="0"/>
              </a:rPr>
              <a:t>Type I &amp; II Christians Struggle with the Flesh</a:t>
            </a:r>
          </a:p>
          <a:p>
            <a:pPr marL="514350" indent="-514350" algn="l" eaLnBrk="1" hangingPunct="1">
              <a:spcBef>
                <a:spcPct val="50000"/>
              </a:spcBef>
              <a:defRPr/>
            </a:pPr>
            <a:r>
              <a:rPr lang="en-US" b="1" i="1" u="sng" dirty="0" smtClean="0">
                <a:solidFill>
                  <a:srgbClr val="00FFFF"/>
                </a:solidFill>
                <a:latin typeface="Garamond" pitchFamily="18" charset="0"/>
              </a:rPr>
              <a:t>2 </a:t>
            </a:r>
            <a:r>
              <a:rPr lang="en-US" b="1" i="1" u="sng" dirty="0" err="1" smtClean="0">
                <a:solidFill>
                  <a:srgbClr val="00FFFF"/>
                </a:solidFill>
                <a:latin typeface="Garamond" pitchFamily="18" charset="0"/>
              </a:rPr>
              <a:t>Cor</a:t>
            </a:r>
            <a:r>
              <a:rPr lang="en-US" b="1" i="1" u="sng" dirty="0" smtClean="0">
                <a:solidFill>
                  <a:srgbClr val="00FFFF"/>
                </a:solidFill>
                <a:latin typeface="Garamond" pitchFamily="18" charset="0"/>
              </a:rPr>
              <a:t> 7:9 NKJV</a:t>
            </a:r>
            <a:r>
              <a:rPr lang="en-US" b="1" dirty="0" smtClean="0">
                <a:solidFill>
                  <a:srgbClr val="00FFFF"/>
                </a:solidFill>
                <a:latin typeface="Garamond" pitchFamily="18" charset="0"/>
              </a:rPr>
              <a:t>  </a:t>
            </a:r>
            <a:r>
              <a:rPr lang="en-US" b="1" dirty="0" smtClean="0">
                <a:latin typeface="Garamond" pitchFamily="18" charset="0"/>
              </a:rPr>
              <a:t>Now I rejoice, not that you were made sorry, but that your sorrow led to repentance. For you were made sorry in a godly manner, that you might suffer loss from us in nothing. </a:t>
            </a:r>
          </a:p>
          <a:p>
            <a:pPr marL="514350" indent="-514350" algn="l" eaLnBrk="1" hangingPunct="1">
              <a:spcBef>
                <a:spcPct val="50000"/>
              </a:spcBef>
              <a:defRPr/>
            </a:pPr>
            <a:r>
              <a:rPr lang="en-US" b="1" i="1" dirty="0" smtClean="0">
                <a:solidFill>
                  <a:srgbClr val="00FFFF"/>
                </a:solidFill>
                <a:latin typeface="Garamond" pitchFamily="18" charset="0"/>
              </a:rPr>
              <a:t>10</a:t>
            </a:r>
            <a:r>
              <a:rPr lang="en-US" b="1" dirty="0" smtClean="0">
                <a:solidFill>
                  <a:srgbClr val="00FFFF"/>
                </a:solidFill>
                <a:latin typeface="Garamond" pitchFamily="18" charset="0"/>
              </a:rPr>
              <a:t> </a:t>
            </a:r>
            <a:r>
              <a:rPr lang="en-US" b="1" dirty="0" smtClean="0">
                <a:latin typeface="Garamond" pitchFamily="18" charset="0"/>
              </a:rPr>
              <a:t>For </a:t>
            </a:r>
            <a:r>
              <a:rPr lang="en-US" b="1" dirty="0" smtClean="0">
                <a:solidFill>
                  <a:srgbClr val="FFFF00"/>
                </a:solidFill>
                <a:effectLst/>
                <a:latin typeface="Garamond" pitchFamily="18" charset="0"/>
              </a:rPr>
              <a:t>godly sorrow produces repentance</a:t>
            </a:r>
            <a:r>
              <a:rPr lang="en-US" b="1" dirty="0" smtClean="0">
                <a:latin typeface="Garamond" pitchFamily="18" charset="0"/>
              </a:rPr>
              <a:t> leading to salvation, not to be regretted; but the sorrow of the world produces death.</a:t>
            </a:r>
          </a:p>
          <a:p>
            <a:pPr marL="396875" indent="-396875" algn="l" eaLnBrk="1" hangingPunct="1">
              <a:spcBef>
                <a:spcPct val="50000"/>
              </a:spcBef>
              <a:defRPr/>
            </a:pPr>
            <a:endParaRPr lang="en-US" b="1" dirty="0" smtClean="0">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1761370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76482">
                                            <p:txEl>
                                              <p:pRg st="1" end="1"/>
                                            </p:txEl>
                                          </p:spTgt>
                                        </p:tgtEl>
                                        <p:attrNameLst>
                                          <p:attrName>style.visibility</p:attrName>
                                        </p:attrNameLst>
                                      </p:cBhvr>
                                      <p:to>
                                        <p:strVal val="visible"/>
                                      </p:to>
                                    </p:set>
                                    <p:animEffect transition="in" filter="dissolve">
                                      <p:cBhvr>
                                        <p:cTn id="7" dur="500"/>
                                        <p:tgtEl>
                                          <p:spTgt spid="27648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76482">
                                            <p:txEl>
                                              <p:pRg st="2" end="2"/>
                                            </p:txEl>
                                          </p:spTgt>
                                        </p:tgtEl>
                                        <p:attrNameLst>
                                          <p:attrName>style.visibility</p:attrName>
                                        </p:attrNameLst>
                                      </p:cBhvr>
                                      <p:to>
                                        <p:strVal val="visible"/>
                                      </p:to>
                                    </p:set>
                                    <p:animEffect transition="in" filter="dissolve">
                                      <p:cBhvr>
                                        <p:cTn id="12" dur="500"/>
                                        <p:tgtEl>
                                          <p:spTgt spid="2764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subTitle" idx="1"/>
          </p:nvPr>
        </p:nvSpPr>
        <p:spPr>
          <a:xfrm>
            <a:off x="152400" y="152400"/>
            <a:ext cx="8915400" cy="6629400"/>
          </a:xfrm>
        </p:spPr>
        <p:txBody>
          <a:bodyPr/>
          <a:lstStyle/>
          <a:p>
            <a:pPr marL="579438" indent="-396875" eaLnBrk="1" hangingPunct="1">
              <a:spcBef>
                <a:spcPct val="50000"/>
              </a:spcBef>
              <a:defRPr/>
            </a:pPr>
            <a:r>
              <a:rPr lang="en-US" sz="3400" b="1" dirty="0" smtClean="0">
                <a:solidFill>
                  <a:srgbClr val="FFFF00"/>
                </a:solidFill>
                <a:effectLst/>
                <a:latin typeface="Garamond" pitchFamily="18" charset="0"/>
              </a:rPr>
              <a:t>Type I &amp; II Christians Struggle with the Flesh</a:t>
            </a:r>
          </a:p>
          <a:p>
            <a:pPr marL="579438" indent="-396875" algn="l" eaLnBrk="1" hangingPunct="1">
              <a:defRPr/>
            </a:pPr>
            <a:endParaRPr lang="en-US" b="1" dirty="0" smtClean="0">
              <a:latin typeface="Garamond" pitchFamily="18" charset="0"/>
            </a:endParaRPr>
          </a:p>
          <a:p>
            <a:pPr marL="579438" indent="-396875" algn="l" eaLnBrk="1" hangingPunct="1">
              <a:defRPr/>
            </a:pPr>
            <a:r>
              <a:rPr lang="en-US" b="1" i="1" u="sng" dirty="0" smtClean="0">
                <a:solidFill>
                  <a:srgbClr val="00FFFF"/>
                </a:solidFill>
                <a:latin typeface="Garamond" pitchFamily="18" charset="0"/>
              </a:rPr>
              <a:t>Gal 5:16 NKJV</a:t>
            </a:r>
            <a:r>
              <a:rPr lang="en-US" b="1" dirty="0" smtClean="0">
                <a:solidFill>
                  <a:srgbClr val="00FFFF"/>
                </a:solidFill>
                <a:latin typeface="Garamond" pitchFamily="18" charset="0"/>
              </a:rPr>
              <a:t>  </a:t>
            </a:r>
            <a:r>
              <a:rPr lang="en-US" b="1" dirty="0" smtClean="0">
                <a:latin typeface="Garamond" pitchFamily="18" charset="0"/>
              </a:rPr>
              <a:t>I say then: Walk in the Spirit, and you shall not fulfill the lust of the flesh.</a:t>
            </a:r>
          </a:p>
          <a:p>
            <a:pPr marL="579438" indent="-396875" algn="l" eaLnBrk="1" hangingPunct="1">
              <a:defRPr/>
            </a:pPr>
            <a:endParaRPr lang="en-US" sz="1600" b="1" dirty="0" smtClean="0">
              <a:latin typeface="Garamond" pitchFamily="18" charset="0"/>
            </a:endParaRPr>
          </a:p>
          <a:p>
            <a:pPr marL="579438" indent="-396875" algn="l" eaLnBrk="1" hangingPunct="1">
              <a:defRPr/>
            </a:pPr>
            <a:r>
              <a:rPr lang="en-US" b="1" i="1" u="sng" dirty="0" smtClean="0">
                <a:solidFill>
                  <a:srgbClr val="00FFFF"/>
                </a:solidFill>
                <a:latin typeface="Garamond" pitchFamily="18" charset="0"/>
              </a:rPr>
              <a:t>Gal 5:18 NKJV</a:t>
            </a:r>
            <a:r>
              <a:rPr lang="en-US" b="1" dirty="0" smtClean="0">
                <a:solidFill>
                  <a:srgbClr val="00FFFF"/>
                </a:solidFill>
                <a:latin typeface="Garamond" pitchFamily="18" charset="0"/>
              </a:rPr>
              <a:t>  </a:t>
            </a:r>
            <a:r>
              <a:rPr lang="en-US" b="1" dirty="0" smtClean="0">
                <a:latin typeface="Garamond" pitchFamily="18" charset="0"/>
              </a:rPr>
              <a:t>But if you are led by the Spirit, you are not under the law.</a:t>
            </a:r>
          </a:p>
          <a:p>
            <a:pPr marL="579438" indent="-396875" algn="l" eaLnBrk="1" hangingPunct="1">
              <a:spcBef>
                <a:spcPct val="50000"/>
              </a:spcBef>
              <a:defRPr/>
            </a:pPr>
            <a:endParaRPr lang="en-US" b="1" dirty="0" smtClean="0">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3046224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77506">
                                            <p:txEl>
                                              <p:pRg st="2" end="2"/>
                                            </p:txEl>
                                          </p:spTgt>
                                        </p:tgtEl>
                                        <p:attrNameLst>
                                          <p:attrName>style.visibility</p:attrName>
                                        </p:attrNameLst>
                                      </p:cBhvr>
                                      <p:to>
                                        <p:strVal val="visible"/>
                                      </p:to>
                                    </p:set>
                                    <p:animEffect transition="in" filter="dissolve">
                                      <p:cBhvr>
                                        <p:cTn id="7" dur="500"/>
                                        <p:tgtEl>
                                          <p:spTgt spid="27750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77506">
                                            <p:txEl>
                                              <p:pRg st="4" end="4"/>
                                            </p:txEl>
                                          </p:spTgt>
                                        </p:tgtEl>
                                        <p:attrNameLst>
                                          <p:attrName>style.visibility</p:attrName>
                                        </p:attrNameLst>
                                      </p:cBhvr>
                                      <p:to>
                                        <p:strVal val="visible"/>
                                      </p:to>
                                    </p:set>
                                    <p:animEffect transition="in" filter="dissolve">
                                      <p:cBhvr>
                                        <p:cTn id="12" dur="500"/>
                                        <p:tgtEl>
                                          <p:spTgt spid="2775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p:cNvSpPr txBox="1">
            <a:spLocks noChangeArrowheads="1"/>
          </p:cNvSpPr>
          <p:nvPr/>
        </p:nvSpPr>
        <p:spPr bwMode="auto">
          <a:xfrm>
            <a:off x="7696200" y="6340475"/>
            <a:ext cx="1447800"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a:lnSpc>
                <a:spcPct val="115000"/>
              </a:lnSpc>
              <a:spcAft>
                <a:spcPts val="1000"/>
              </a:spcAft>
            </a:pPr>
            <a:r>
              <a:rPr lang="en-US" sz="2400" b="1"/>
              <a:t>Page 12</a:t>
            </a:r>
          </a:p>
        </p:txBody>
      </p:sp>
      <p:sp>
        <p:nvSpPr>
          <p:cNvPr id="10243" name="Rectangle 4"/>
          <p:cNvSpPr>
            <a:spLocks noChangeArrowheads="1"/>
          </p:cNvSpPr>
          <p:nvPr/>
        </p:nvSpPr>
        <p:spPr bwMode="auto">
          <a:xfrm>
            <a:off x="228600" y="0"/>
            <a:ext cx="8610600"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ctr" eaLnBrk="0" hangingPunct="0"/>
            <a:r>
              <a:rPr lang="en-US" sz="4000" b="1">
                <a:solidFill>
                  <a:srgbClr val="00FFFF"/>
                </a:solidFill>
              </a:rPr>
              <a:t>The KINGDOM Present </a:t>
            </a:r>
          </a:p>
        </p:txBody>
      </p:sp>
      <p:sp>
        <p:nvSpPr>
          <p:cNvPr id="7" name="TextBox 6"/>
          <p:cNvSpPr txBox="1">
            <a:spLocks noChangeArrowheads="1"/>
          </p:cNvSpPr>
          <p:nvPr/>
        </p:nvSpPr>
        <p:spPr bwMode="auto">
          <a:xfrm>
            <a:off x="304800" y="609600"/>
            <a:ext cx="8686800" cy="5554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ctr" eaLnBrk="0" hangingPunct="0">
              <a:defRPr>
                <a:solidFill>
                  <a:schemeClr val="tx1"/>
                </a:solidFill>
                <a:latin typeface="Garamond" pitchFamily="18" charset="0"/>
              </a:defRPr>
            </a:lvl1pPr>
            <a:lvl2pPr marL="742950" indent="-285750" algn="ctr" eaLnBrk="0" hangingPunct="0">
              <a:defRPr>
                <a:solidFill>
                  <a:schemeClr val="tx1"/>
                </a:solidFill>
                <a:latin typeface="Garamond" pitchFamily="18" charset="0"/>
              </a:defRPr>
            </a:lvl2pPr>
            <a:lvl3pPr marL="1143000" indent="-228600" algn="ctr" eaLnBrk="0" hangingPunct="0">
              <a:defRPr>
                <a:solidFill>
                  <a:schemeClr val="tx1"/>
                </a:solidFill>
                <a:latin typeface="Garamond" pitchFamily="18" charset="0"/>
              </a:defRPr>
            </a:lvl3pPr>
            <a:lvl4pPr marL="1600200" indent="-228600" algn="ctr" eaLnBrk="0" hangingPunct="0">
              <a:defRPr>
                <a:solidFill>
                  <a:schemeClr val="tx1"/>
                </a:solidFill>
                <a:latin typeface="Garamond" pitchFamily="18" charset="0"/>
              </a:defRPr>
            </a:lvl4pPr>
            <a:lvl5pPr marL="2057400" indent="-228600" algn="ctr" eaLnBrk="0" hangingPunct="0">
              <a:defRPr>
                <a:solidFill>
                  <a:schemeClr val="tx1"/>
                </a:solidFill>
                <a:latin typeface="Garamond" pitchFamily="18" charset="0"/>
              </a:defRPr>
            </a:lvl5pPr>
            <a:lvl6pPr marL="2514600" indent="-228600" algn="ctr" eaLnBrk="0" fontAlgn="base" hangingPunct="0">
              <a:spcBef>
                <a:spcPct val="0"/>
              </a:spcBef>
              <a:spcAft>
                <a:spcPct val="0"/>
              </a:spcAft>
              <a:defRPr>
                <a:solidFill>
                  <a:schemeClr val="tx1"/>
                </a:solidFill>
                <a:latin typeface="Garamond" pitchFamily="18" charset="0"/>
              </a:defRPr>
            </a:lvl6pPr>
            <a:lvl7pPr marL="2971800" indent="-228600" algn="ctr" eaLnBrk="0" fontAlgn="base" hangingPunct="0">
              <a:spcBef>
                <a:spcPct val="0"/>
              </a:spcBef>
              <a:spcAft>
                <a:spcPct val="0"/>
              </a:spcAft>
              <a:defRPr>
                <a:solidFill>
                  <a:schemeClr val="tx1"/>
                </a:solidFill>
                <a:latin typeface="Garamond" pitchFamily="18" charset="0"/>
              </a:defRPr>
            </a:lvl7pPr>
            <a:lvl8pPr marL="3429000" indent="-228600" algn="ctr" eaLnBrk="0" fontAlgn="base" hangingPunct="0">
              <a:spcBef>
                <a:spcPct val="0"/>
              </a:spcBef>
              <a:spcAft>
                <a:spcPct val="0"/>
              </a:spcAft>
              <a:defRPr>
                <a:solidFill>
                  <a:schemeClr val="tx1"/>
                </a:solidFill>
                <a:latin typeface="Garamond" pitchFamily="18" charset="0"/>
              </a:defRPr>
            </a:lvl8pPr>
            <a:lvl9pPr marL="3886200" indent="-228600" algn="ctr" eaLnBrk="0" fontAlgn="base" hangingPunct="0">
              <a:spcBef>
                <a:spcPct val="0"/>
              </a:spcBef>
              <a:spcAft>
                <a:spcPct val="0"/>
              </a:spcAft>
              <a:defRPr>
                <a:solidFill>
                  <a:schemeClr val="tx1"/>
                </a:solidFill>
                <a:latin typeface="Garamond" pitchFamily="18" charset="0"/>
              </a:defRPr>
            </a:lvl9pPr>
          </a:lstStyle>
          <a:p>
            <a:pPr algn="l">
              <a:spcAft>
                <a:spcPts val="1000"/>
              </a:spcAft>
              <a:buClr>
                <a:srgbClr val="00FFFF"/>
              </a:buClr>
              <a:defRPr/>
            </a:pPr>
            <a:r>
              <a:rPr lang="en-US" sz="3000" b="1" i="1" dirty="0" smtClean="0">
                <a:solidFill>
                  <a:srgbClr val="FFFF00"/>
                </a:solidFill>
              </a:rPr>
              <a:t>Israel is blinded </a:t>
            </a:r>
            <a:r>
              <a:rPr lang="en-US" sz="3000" b="1" i="1" u="sng" dirty="0" smtClean="0">
                <a:solidFill>
                  <a:srgbClr val="FFFF00"/>
                </a:solidFill>
              </a:rPr>
              <a:t>in part </a:t>
            </a:r>
            <a:r>
              <a:rPr lang="en-US" sz="3000" b="1" i="1" dirty="0" smtClean="0">
                <a:solidFill>
                  <a:srgbClr val="FFFF00"/>
                </a:solidFill>
              </a:rPr>
              <a:t>until the full number of Gentiles have come into the Church:</a:t>
            </a:r>
          </a:p>
          <a:p>
            <a:pPr algn="l">
              <a:spcAft>
                <a:spcPts val="1000"/>
              </a:spcAft>
              <a:buClr>
                <a:srgbClr val="00FFFF"/>
              </a:buClr>
              <a:defRPr/>
            </a:pPr>
            <a:r>
              <a:rPr lang="en-US" sz="3000" b="1" i="1" u="sng" dirty="0" smtClean="0">
                <a:solidFill>
                  <a:srgbClr val="00FFFF"/>
                </a:solidFill>
              </a:rPr>
              <a:t>Rom 11:25 -26NKJV</a:t>
            </a:r>
            <a:r>
              <a:rPr lang="en-US" sz="3000" i="1" dirty="0" smtClean="0"/>
              <a:t>  </a:t>
            </a:r>
          </a:p>
          <a:p>
            <a:pPr marL="517525" indent="-517525" algn="l">
              <a:spcAft>
                <a:spcPts val="1000"/>
              </a:spcAft>
              <a:buClr>
                <a:srgbClr val="00FFFF"/>
              </a:buClr>
              <a:tabLst>
                <a:tab pos="1951038" algn="l"/>
              </a:tabLst>
              <a:defRPr/>
            </a:pPr>
            <a:r>
              <a:rPr lang="en-US" sz="3000" b="1" i="1" dirty="0" smtClean="0">
                <a:solidFill>
                  <a:srgbClr val="00FFFF"/>
                </a:solidFill>
              </a:rPr>
              <a:t>25  </a:t>
            </a:r>
            <a:r>
              <a:rPr lang="en-US" sz="3000" b="1" dirty="0" smtClean="0"/>
              <a:t>For I do not desire, </a:t>
            </a:r>
            <a:r>
              <a:rPr lang="en-US" sz="3000" b="1" dirty="0" smtClean="0">
                <a:solidFill>
                  <a:srgbClr val="FFFF00"/>
                </a:solidFill>
              </a:rPr>
              <a:t>brethren</a:t>
            </a:r>
            <a:r>
              <a:rPr lang="en-US" sz="3000" b="1" dirty="0" smtClean="0"/>
              <a:t> </a:t>
            </a:r>
            <a:r>
              <a:rPr lang="en-US" sz="3000" b="1" i="1" dirty="0" smtClean="0">
                <a:solidFill>
                  <a:srgbClr val="00FFFF"/>
                </a:solidFill>
              </a:rPr>
              <a:t>[Church]</a:t>
            </a:r>
            <a:r>
              <a:rPr lang="en-US" sz="3000" b="1" dirty="0" smtClean="0"/>
              <a:t>, that you should be ignorant of this mystery, lest you should be wise in your own opinion, that </a:t>
            </a:r>
            <a:r>
              <a:rPr lang="en-US" sz="3000" b="1" u="sng" dirty="0" smtClean="0">
                <a:solidFill>
                  <a:srgbClr val="FFFF00"/>
                </a:solidFill>
              </a:rPr>
              <a:t>blindness</a:t>
            </a:r>
            <a:r>
              <a:rPr lang="en-US" sz="3000" b="1" dirty="0" smtClean="0">
                <a:solidFill>
                  <a:srgbClr val="FFFF00"/>
                </a:solidFill>
              </a:rPr>
              <a:t> in part has happened to Israel </a:t>
            </a:r>
            <a:r>
              <a:rPr lang="en-US" sz="3000" b="1" dirty="0" smtClean="0"/>
              <a:t>until the </a:t>
            </a:r>
            <a:r>
              <a:rPr lang="en-US" sz="3000" b="1" dirty="0" smtClean="0">
                <a:solidFill>
                  <a:srgbClr val="FFFF00"/>
                </a:solidFill>
              </a:rPr>
              <a:t>fullness of the </a:t>
            </a:r>
            <a:r>
              <a:rPr lang="en-US" sz="3000" b="1" u="sng" dirty="0" smtClean="0">
                <a:solidFill>
                  <a:srgbClr val="FFFF00"/>
                </a:solidFill>
              </a:rPr>
              <a:t>Gentiles</a:t>
            </a:r>
            <a:r>
              <a:rPr lang="en-US" sz="3000" b="1" dirty="0" smtClean="0">
                <a:solidFill>
                  <a:srgbClr val="FFFF00"/>
                </a:solidFill>
              </a:rPr>
              <a:t> </a:t>
            </a:r>
            <a:r>
              <a:rPr lang="en-US" sz="3000" b="1" i="1" dirty="0" smtClean="0">
                <a:solidFill>
                  <a:srgbClr val="00FFFF"/>
                </a:solidFill>
              </a:rPr>
              <a:t>[Church]</a:t>
            </a:r>
            <a:r>
              <a:rPr lang="en-US" sz="3000" b="1" dirty="0" smtClean="0">
                <a:solidFill>
                  <a:srgbClr val="00FFFF"/>
                </a:solidFill>
              </a:rPr>
              <a:t> </a:t>
            </a:r>
            <a:r>
              <a:rPr lang="en-US" sz="3000" b="1" dirty="0" smtClean="0"/>
              <a:t>has come in. </a:t>
            </a:r>
          </a:p>
          <a:p>
            <a:pPr marL="517525" indent="-517525" algn="l">
              <a:spcAft>
                <a:spcPts val="1000"/>
              </a:spcAft>
              <a:buClr>
                <a:srgbClr val="00FFFF"/>
              </a:buClr>
              <a:defRPr/>
            </a:pPr>
            <a:r>
              <a:rPr lang="en-US" sz="3000" b="1" i="1" dirty="0" smtClean="0">
                <a:solidFill>
                  <a:srgbClr val="00FFFF"/>
                </a:solidFill>
              </a:rPr>
              <a:t>26</a:t>
            </a:r>
            <a:r>
              <a:rPr lang="en-US" sz="3000" b="1" dirty="0" smtClean="0"/>
              <a:t>  And so </a:t>
            </a:r>
            <a:r>
              <a:rPr lang="en-US" sz="3000" b="1" u="sng" dirty="0" smtClean="0">
                <a:solidFill>
                  <a:srgbClr val="FFFF00"/>
                </a:solidFill>
              </a:rPr>
              <a:t>all</a:t>
            </a:r>
            <a:r>
              <a:rPr lang="en-US" sz="3000" b="1" dirty="0" smtClean="0">
                <a:solidFill>
                  <a:srgbClr val="FFFF00"/>
                </a:solidFill>
              </a:rPr>
              <a:t> Israel </a:t>
            </a:r>
            <a:r>
              <a:rPr lang="en-US" sz="3000" b="1" i="1" dirty="0" smtClean="0">
                <a:solidFill>
                  <a:srgbClr val="00FFFF"/>
                </a:solidFill>
              </a:rPr>
              <a:t>[the nation]</a:t>
            </a:r>
            <a:r>
              <a:rPr lang="en-US" sz="3000" b="1" dirty="0" smtClean="0">
                <a:solidFill>
                  <a:srgbClr val="00FFFF"/>
                </a:solidFill>
              </a:rPr>
              <a:t> </a:t>
            </a:r>
            <a:r>
              <a:rPr lang="en-US" sz="3000" b="1" dirty="0" smtClean="0"/>
              <a:t>will be saved, as it is written: "The Deliverer will come out of Zion, And He will turn away ungodliness from Jacob; </a:t>
            </a:r>
            <a:endParaRPr lang="en-US" sz="3000" b="1" dirty="0" smtClean="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subTitle" idx="1"/>
          </p:nvPr>
        </p:nvSpPr>
        <p:spPr>
          <a:xfrm>
            <a:off x="152400" y="152400"/>
            <a:ext cx="8915400" cy="6629400"/>
          </a:xfrm>
        </p:spPr>
        <p:txBody>
          <a:bodyPr/>
          <a:lstStyle/>
          <a:p>
            <a:pPr marL="579438" indent="-396875" eaLnBrk="1" hangingPunct="1">
              <a:spcBef>
                <a:spcPct val="50000"/>
              </a:spcBef>
              <a:defRPr/>
            </a:pPr>
            <a:r>
              <a:rPr lang="en-US" sz="3400" b="1" dirty="0" smtClean="0">
                <a:solidFill>
                  <a:srgbClr val="FFFF00"/>
                </a:solidFill>
                <a:effectLst/>
                <a:latin typeface="Garamond" pitchFamily="18" charset="0"/>
              </a:rPr>
              <a:t>Type I &amp; II Christians Struggle with the Flesh</a:t>
            </a:r>
          </a:p>
          <a:p>
            <a:pPr marL="579438" indent="-396875" algn="l" eaLnBrk="1" hangingPunct="1">
              <a:defRPr/>
            </a:pPr>
            <a:endParaRPr lang="en-US" sz="1800" b="1" dirty="0" smtClean="0">
              <a:latin typeface="Garamond" pitchFamily="18" charset="0"/>
            </a:endParaRPr>
          </a:p>
          <a:p>
            <a:pPr marL="579438" indent="-396875" algn="l" eaLnBrk="1" hangingPunct="1">
              <a:defRPr/>
            </a:pPr>
            <a:r>
              <a:rPr lang="en-US" b="1" i="1" u="sng" dirty="0" smtClean="0">
                <a:solidFill>
                  <a:srgbClr val="00FFFF"/>
                </a:solidFill>
                <a:latin typeface="Garamond" pitchFamily="18" charset="0"/>
              </a:rPr>
              <a:t>Phil 2:12 NKJV</a:t>
            </a:r>
            <a:r>
              <a:rPr lang="en-US" b="1" dirty="0" smtClean="0">
                <a:solidFill>
                  <a:srgbClr val="00FFFF"/>
                </a:solidFill>
                <a:latin typeface="Garamond" pitchFamily="18" charset="0"/>
              </a:rPr>
              <a:t>  </a:t>
            </a:r>
            <a:r>
              <a:rPr lang="en-US" b="1" dirty="0" smtClean="0">
                <a:latin typeface="Garamond" pitchFamily="18" charset="0"/>
              </a:rPr>
              <a:t>Therefore, my beloved, as you have always obeyed, not as in my presence only, but now much more in my absence, </a:t>
            </a:r>
            <a:r>
              <a:rPr lang="en-US" b="1" dirty="0" smtClean="0">
                <a:solidFill>
                  <a:srgbClr val="FFFF00"/>
                </a:solidFill>
                <a:effectLst/>
                <a:latin typeface="Garamond" pitchFamily="18" charset="0"/>
              </a:rPr>
              <a:t>work out your own salvation</a:t>
            </a:r>
            <a:r>
              <a:rPr lang="en-US" b="1" dirty="0" smtClean="0">
                <a:latin typeface="Garamond" pitchFamily="18" charset="0"/>
              </a:rPr>
              <a:t> with fear and trembling;</a:t>
            </a:r>
          </a:p>
          <a:p>
            <a:pPr marL="579438" indent="-396875" algn="l" eaLnBrk="1" hangingPunct="1">
              <a:spcBef>
                <a:spcPct val="55000"/>
              </a:spcBef>
              <a:defRPr/>
            </a:pPr>
            <a:r>
              <a:rPr lang="en-US" b="1" i="1" u="sng" dirty="0" smtClean="0">
                <a:solidFill>
                  <a:srgbClr val="00FFFF"/>
                </a:solidFill>
                <a:latin typeface="Garamond" pitchFamily="18" charset="0"/>
              </a:rPr>
              <a:t>Phil 1:6 NKJV</a:t>
            </a:r>
            <a:r>
              <a:rPr lang="en-US" b="1" dirty="0" smtClean="0">
                <a:solidFill>
                  <a:srgbClr val="00FFFF"/>
                </a:solidFill>
                <a:latin typeface="Garamond" pitchFamily="18" charset="0"/>
              </a:rPr>
              <a:t>  </a:t>
            </a:r>
            <a:r>
              <a:rPr lang="en-US" b="1" dirty="0" smtClean="0">
                <a:latin typeface="Garamond" pitchFamily="18" charset="0"/>
              </a:rPr>
              <a:t>being confident of this very thing, that </a:t>
            </a:r>
            <a:r>
              <a:rPr lang="en-US" b="1" dirty="0" smtClean="0">
                <a:solidFill>
                  <a:srgbClr val="FFFF00"/>
                </a:solidFill>
                <a:effectLst/>
                <a:latin typeface="Garamond" pitchFamily="18" charset="0"/>
              </a:rPr>
              <a:t>He who has begun a good work in you will complete it</a:t>
            </a:r>
            <a:r>
              <a:rPr lang="en-US" b="1" dirty="0" smtClean="0">
                <a:latin typeface="Garamond" pitchFamily="18" charset="0"/>
              </a:rPr>
              <a:t> until the day of Jesus Christ;</a:t>
            </a:r>
          </a:p>
          <a:p>
            <a:pPr marL="579438" indent="-396875" algn="l" eaLnBrk="1" hangingPunct="1">
              <a:defRPr/>
            </a:pPr>
            <a:endParaRPr lang="en-US" b="1" dirty="0" smtClean="0">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3</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30997045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87746">
                                            <p:txEl>
                                              <p:pRg st="2" end="2"/>
                                            </p:txEl>
                                          </p:spTgt>
                                        </p:tgtEl>
                                        <p:attrNameLst>
                                          <p:attrName>style.visibility</p:attrName>
                                        </p:attrNameLst>
                                      </p:cBhvr>
                                      <p:to>
                                        <p:strVal val="visible"/>
                                      </p:to>
                                    </p:set>
                                    <p:animEffect transition="in" filter="dissolve">
                                      <p:cBhvr>
                                        <p:cTn id="7" dur="500"/>
                                        <p:tgtEl>
                                          <p:spTgt spid="28774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87746">
                                            <p:txEl>
                                              <p:pRg st="3" end="3"/>
                                            </p:txEl>
                                          </p:spTgt>
                                        </p:tgtEl>
                                        <p:attrNameLst>
                                          <p:attrName>style.visibility</p:attrName>
                                        </p:attrNameLst>
                                      </p:cBhvr>
                                      <p:to>
                                        <p:strVal val="visible"/>
                                      </p:to>
                                    </p:set>
                                    <p:animEffect transition="in" filter="dissolve">
                                      <p:cBhvr>
                                        <p:cTn id="12" dur="500"/>
                                        <p:tgtEl>
                                          <p:spTgt spid="2877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subTitle" idx="1"/>
          </p:nvPr>
        </p:nvSpPr>
        <p:spPr>
          <a:xfrm>
            <a:off x="304800" y="152400"/>
            <a:ext cx="8763000" cy="685800"/>
          </a:xfrm>
        </p:spPr>
        <p:txBody>
          <a:bodyPr/>
          <a:lstStyle/>
          <a:p>
            <a:pPr marL="579438" indent="-396875" eaLnBrk="1" hangingPunct="1">
              <a:spcBef>
                <a:spcPct val="50000"/>
              </a:spcBef>
              <a:defRPr/>
            </a:pPr>
            <a:r>
              <a:rPr lang="en-US" sz="3400" b="1" dirty="0" smtClean="0">
                <a:solidFill>
                  <a:srgbClr val="FFFF00"/>
                </a:solidFill>
                <a:effectLst/>
                <a:latin typeface="Garamond" pitchFamily="18" charset="0"/>
              </a:rPr>
              <a:t>Contrast to Type III Christians</a:t>
            </a:r>
          </a:p>
          <a:p>
            <a:pPr marL="579438" indent="-396875" algn="l" eaLnBrk="1" hangingPunct="1">
              <a:defRPr/>
            </a:pPr>
            <a:endParaRPr lang="en-US" sz="1800" b="1" dirty="0" smtClean="0">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4</a:t>
            </a:r>
            <a:endParaRPr lang="en-US" b="1" dirty="0">
              <a:solidFill>
                <a:srgbClr val="00FF00"/>
              </a:solidFill>
              <a:latin typeface="Tahoma" pitchFamily="34" charset="0"/>
            </a:endParaRPr>
          </a:p>
        </p:txBody>
      </p:sp>
      <p:sp>
        <p:nvSpPr>
          <p:cNvPr id="5" name="Rectangle 2"/>
          <p:cNvSpPr txBox="1">
            <a:spLocks noChangeArrowheads="1"/>
          </p:cNvSpPr>
          <p:nvPr/>
        </p:nvSpPr>
        <p:spPr bwMode="auto">
          <a:xfrm>
            <a:off x="152400" y="762000"/>
            <a:ext cx="8763000" cy="594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10199"/>
                  </a:outerShdw>
                </a:effectLst>
                <a:latin typeface="+mn-lt"/>
                <a:ea typeface="+mn-ea"/>
                <a:cs typeface="+mn-cs"/>
              </a:defRPr>
            </a:lvl1pPr>
            <a:lvl2pPr marL="457200" indent="0" algn="ctr" rtl="0" eaLnBrk="0" fontAlgn="base" hangingPunct="0">
              <a:spcBef>
                <a:spcPct val="20000"/>
              </a:spcBef>
              <a:spcAft>
                <a:spcPct val="0"/>
              </a:spcAft>
              <a:buClr>
                <a:schemeClr val="hlink"/>
              </a:buClr>
              <a:buFont typeface="Wingdings" pitchFamily="2" charset="2"/>
              <a:buNone/>
              <a:defRPr sz="2800">
                <a:solidFill>
                  <a:schemeClr val="tx1"/>
                </a:solidFill>
                <a:effectLst>
                  <a:outerShdw blurRad="38100" dist="38100" dir="2700000" algn="tl">
                    <a:srgbClr val="010199"/>
                  </a:outerShdw>
                </a:effectLst>
                <a:latin typeface="+mn-lt"/>
              </a:defRPr>
            </a:lvl2pPr>
            <a:lvl3pPr marL="914400" indent="0" algn="ctr" rtl="0" eaLnBrk="0" fontAlgn="base" hangingPunct="0">
              <a:spcBef>
                <a:spcPct val="20000"/>
              </a:spcBef>
              <a:spcAft>
                <a:spcPct val="0"/>
              </a:spcAft>
              <a:buClr>
                <a:schemeClr val="accent2"/>
              </a:buClr>
              <a:buSzPct val="75000"/>
              <a:buFont typeface="Wingdings" pitchFamily="2" charset="2"/>
              <a:buNone/>
              <a:defRPr sz="2400">
                <a:solidFill>
                  <a:schemeClr val="tx1"/>
                </a:solidFill>
                <a:effectLst>
                  <a:outerShdw blurRad="38100" dist="38100" dir="2700000" algn="tl">
                    <a:srgbClr val="010199"/>
                  </a:outerShdw>
                </a:effectLst>
                <a:latin typeface="+mn-lt"/>
              </a:defRPr>
            </a:lvl3pPr>
            <a:lvl4pPr marL="1371600" indent="0" algn="ctr" rtl="0" eaLnBrk="0" fontAlgn="base" hangingPunct="0">
              <a:spcBef>
                <a:spcPct val="20000"/>
              </a:spcBef>
              <a:spcAft>
                <a:spcPct val="0"/>
              </a:spcAft>
              <a:buClr>
                <a:schemeClr val="folHlink"/>
              </a:buClr>
              <a:buSzPct val="75000"/>
              <a:buFont typeface="Wingdings" pitchFamily="2" charset="2"/>
              <a:buNone/>
              <a:defRPr sz="2000">
                <a:solidFill>
                  <a:schemeClr val="tx1"/>
                </a:solidFill>
                <a:effectLst>
                  <a:outerShdw blurRad="38100" dist="38100" dir="2700000" algn="tl">
                    <a:srgbClr val="010199"/>
                  </a:outerShdw>
                </a:effectLst>
                <a:latin typeface="+mn-lt"/>
              </a:defRPr>
            </a:lvl4pPr>
            <a:lvl5pPr marL="1828800" indent="0" algn="ctr" rtl="0" eaLnBrk="0" fontAlgn="base" hangingPunct="0">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5pPr>
            <a:lvl6pPr marL="22860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6pPr>
            <a:lvl7pPr marL="27432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7pPr>
            <a:lvl8pPr marL="32004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8pPr>
            <a:lvl9pPr marL="3657600" indent="0" algn="ctr" rtl="0" fontAlgn="base">
              <a:spcBef>
                <a:spcPct val="20000"/>
              </a:spcBef>
              <a:spcAft>
                <a:spcPct val="0"/>
              </a:spcAft>
              <a:buClr>
                <a:schemeClr val="tx1"/>
              </a:buClr>
              <a:buSzPct val="75000"/>
              <a:buFont typeface="Wingdings" pitchFamily="2" charset="2"/>
              <a:buNone/>
              <a:defRPr sz="2000">
                <a:solidFill>
                  <a:schemeClr val="tx1"/>
                </a:solidFill>
                <a:effectLst>
                  <a:outerShdw blurRad="38100" dist="38100" dir="2700000" algn="tl">
                    <a:srgbClr val="010199"/>
                  </a:outerShdw>
                </a:effectLst>
                <a:latin typeface="+mn-lt"/>
              </a:defRPr>
            </a:lvl9pPr>
          </a:lstStyle>
          <a:p>
            <a:pPr marL="457200" indent="-457200" algn="l">
              <a:buClr>
                <a:srgbClr val="00FFFF"/>
              </a:buClr>
              <a:buFont typeface="Arial" pitchFamily="34" charset="0"/>
              <a:buChar char="•"/>
            </a:pPr>
            <a:r>
              <a:rPr lang="en-US" sz="3000" b="1" dirty="0" smtClean="0">
                <a:effectLst/>
                <a:latin typeface="Garamond" pitchFamily="18" charset="0"/>
              </a:rPr>
              <a:t>Type III Christians regularly practices sin as part of their lifestyle. </a:t>
            </a:r>
          </a:p>
          <a:p>
            <a:pPr marL="457200" indent="-457200" algn="l">
              <a:spcBef>
                <a:spcPts val="1800"/>
              </a:spcBef>
              <a:buClr>
                <a:srgbClr val="00FFFF"/>
              </a:buClr>
              <a:buFont typeface="Arial" pitchFamily="34" charset="0"/>
              <a:buChar char="•"/>
            </a:pPr>
            <a:r>
              <a:rPr lang="en-US" sz="3000" b="1" dirty="0" smtClean="0">
                <a:effectLst/>
                <a:latin typeface="Garamond" pitchFamily="18" charset="0"/>
              </a:rPr>
              <a:t>Type III Christians use God’s grace as a license to practice sin with no concern for the consequences. </a:t>
            </a:r>
          </a:p>
          <a:p>
            <a:pPr marL="457200" indent="-457200" algn="l">
              <a:spcBef>
                <a:spcPts val="1800"/>
              </a:spcBef>
              <a:buClr>
                <a:srgbClr val="00FFFF"/>
              </a:buClr>
              <a:buFont typeface="Arial" pitchFamily="34" charset="0"/>
              <a:buChar char="•"/>
            </a:pPr>
            <a:r>
              <a:rPr lang="en-US" sz="3000" b="1" dirty="0" smtClean="0">
                <a:effectLst/>
                <a:latin typeface="Garamond" pitchFamily="18" charset="0"/>
              </a:rPr>
              <a:t>Without repentance, the Type III Christians will not inherit the kingdom of God (Gal. 5:19-21, 1 Cor. 6:9-10). </a:t>
            </a:r>
          </a:p>
          <a:p>
            <a:pPr marL="457200" indent="-457200" algn="l">
              <a:spcBef>
                <a:spcPts val="1800"/>
              </a:spcBef>
              <a:buClr>
                <a:srgbClr val="00FFFF"/>
              </a:buClr>
              <a:buFont typeface="Arial" pitchFamily="34" charset="0"/>
              <a:buChar char="•"/>
            </a:pPr>
            <a:r>
              <a:rPr lang="en-US" sz="3000" b="1" dirty="0" smtClean="0">
                <a:effectLst/>
                <a:latin typeface="Garamond" pitchFamily="18" charset="0"/>
              </a:rPr>
              <a:t>The Type III, unrepentant Christian will miss the Rapture of the church, and go into the Tribulation. </a:t>
            </a:r>
            <a:endParaRPr lang="en-US" sz="3000" dirty="0">
              <a:effectLst/>
              <a:latin typeface="Garamond" pitchFamily="18" charset="0"/>
            </a:endParaRPr>
          </a:p>
        </p:txBody>
      </p:sp>
    </p:spTree>
    <p:extLst>
      <p:ext uri="{BB962C8B-B14F-4D97-AF65-F5344CB8AC3E}">
        <p14:creationId xmlns:p14="http://schemas.microsoft.com/office/powerpoint/2010/main" xmlns="" val="123060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subTitle" idx="1"/>
          </p:nvPr>
        </p:nvSpPr>
        <p:spPr>
          <a:xfrm>
            <a:off x="76200" y="2133600"/>
            <a:ext cx="8915400" cy="1676400"/>
          </a:xfrm>
        </p:spPr>
        <p:txBody>
          <a:bodyPr/>
          <a:lstStyle/>
          <a:p>
            <a:pPr eaLnBrk="1" hangingPunct="1">
              <a:spcBef>
                <a:spcPct val="50000"/>
              </a:spcBef>
              <a:defRPr/>
            </a:pPr>
            <a:r>
              <a:rPr lang="en-US" sz="4000" b="1" dirty="0" smtClean="0">
                <a:solidFill>
                  <a:srgbClr val="FFFF00"/>
                </a:solidFill>
                <a:effectLst/>
                <a:latin typeface="Garamond" pitchFamily="18" charset="0"/>
              </a:rPr>
              <a:t>How do the Seven Churches                                    Fit the Three Types of Christians? </a:t>
            </a:r>
            <a:endParaRPr lang="en-US" sz="4000" b="1" dirty="0" smtClean="0">
              <a:effectLst/>
              <a:latin typeface="Garamond" pitchFamily="18" charset="0"/>
            </a:endParaRPr>
          </a:p>
        </p:txBody>
      </p:sp>
      <p:sp>
        <p:nvSpPr>
          <p:cNvPr id="4"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351819608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49" name="Group 229"/>
          <p:cNvGraphicFramePr>
            <a:graphicFrameLocks noGrp="1"/>
          </p:cNvGraphicFramePr>
          <p:nvPr/>
        </p:nvGraphicFramePr>
        <p:xfrm>
          <a:off x="152400" y="228600"/>
          <a:ext cx="8915400" cy="2378075"/>
        </p:xfrm>
        <a:graphic>
          <a:graphicData uri="http://schemas.openxmlformats.org/drawingml/2006/table">
            <a:tbl>
              <a:tblPr/>
              <a:tblGrid>
                <a:gridCol w="2667000"/>
                <a:gridCol w="31115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5348" name="Group 228"/>
          <p:cNvGraphicFramePr>
            <a:graphicFrameLocks noGrp="1"/>
          </p:cNvGraphicFramePr>
          <p:nvPr/>
        </p:nvGraphicFramePr>
        <p:xfrm>
          <a:off x="152400" y="2590800"/>
          <a:ext cx="8915400" cy="3566112"/>
        </p:xfrm>
        <a:graphic>
          <a:graphicData uri="http://schemas.openxmlformats.org/drawingml/2006/table">
            <a:tbl>
              <a:tblPr/>
              <a:tblGrid>
                <a:gridCol w="2667000"/>
                <a:gridCol w="3108325"/>
                <a:gridCol w="3140075"/>
              </a:tblGrid>
              <a:tr h="3565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Arial" charset="0"/>
                          <a:cs typeface="Times New Roman" pitchFamily="18" charset="0"/>
                        </a:rPr>
                        <a:t>Ephesus</a:t>
                      </a:r>
                      <a:r>
                        <a:rPr kumimoji="0" lang="en-US" sz="3200" b="1" i="0" u="none" strike="noStrike" cap="none" normalizeH="0" baseline="0" smtClean="0">
                          <a:ln>
                            <a:noFill/>
                          </a:ln>
                          <a:solidFill>
                            <a:schemeClr val="tx1"/>
                          </a:solidFill>
                          <a:effectLst/>
                          <a:latin typeface="Arial"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Times New Roman" pitchFamily="18" charset="0"/>
                          <a:cs typeface="Times New Roman" pitchFamily="18" charset="0"/>
                        </a:rPr>
                        <a:t>Type II</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1" u="none" strike="noStrike" cap="none" normalizeH="0" baseline="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not fully abiding in Christ.</a:t>
                      </a: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rPr>
                        <a:t> </a:t>
                      </a:r>
                    </a:p>
                  </a:txBody>
                  <a:tcPr marT="45696" marB="45696"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Hardworkers; no toleration of false apostles; persevered and endured hardships for my name without growing weary.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Rev. 2:2,3</a:t>
                      </a:r>
                      <a:endParaRPr kumimoji="0" lang="en-US" sz="2400" b="1" i="0" u="none" strike="noStrike" cap="none" normalizeH="0" baseline="0" smtClean="0">
                        <a:ln>
                          <a:noFill/>
                        </a:ln>
                        <a:solidFill>
                          <a:srgbClr val="FFFF66"/>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FFFF66"/>
                        </a:solidFill>
                        <a:effectLst/>
                        <a:latin typeface="Times New Roman" pitchFamily="18" charset="0"/>
                      </a:endParaRPr>
                    </a:p>
                  </a:txBody>
                  <a:tcPr marT="45696" marB="45696"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39688" algn="l"/>
                        </a:tabLst>
                      </a:pP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39688" algn="l"/>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...you have left your first love;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repent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and do the things you did at first, or I will remove your lampstand.</a:t>
                      </a:r>
                    </a:p>
                    <a:p>
                      <a:pPr marL="0" marR="0" lvl="0" indent="0" algn="ctr" defTabSz="914400" rtl="0" eaLnBrk="1" fontAlgn="base" latinLnBrk="0" hangingPunct="1">
                        <a:lnSpc>
                          <a:spcPct val="100000"/>
                        </a:lnSpc>
                        <a:spcBef>
                          <a:spcPct val="0"/>
                        </a:spcBef>
                        <a:spcAft>
                          <a:spcPct val="0"/>
                        </a:spcAft>
                        <a:buClrTx/>
                        <a:buSzTx/>
                        <a:buFontTx/>
                        <a:buNone/>
                        <a:tabLst>
                          <a:tab pos="-39688" algn="l"/>
                        </a:tabLst>
                      </a:pPr>
                      <a:r>
                        <a:rPr kumimoji="0" lang="en-US" sz="2400" b="1" i="1" u="none" strike="noStrike" cap="none" normalizeH="0" baseline="0" smtClean="0">
                          <a:ln>
                            <a:noFill/>
                          </a:ln>
                          <a:solidFill>
                            <a:srgbClr val="FFFF66"/>
                          </a:solidFill>
                          <a:effectLst/>
                          <a:latin typeface="Times New Roman" pitchFamily="18" charset="0"/>
                        </a:rPr>
                        <a:t>Rev. 2:4,5</a:t>
                      </a:r>
                    </a:p>
                  </a:txBody>
                  <a:tcPr marT="45696" marB="45696"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5350" name="Rectangle 230"/>
          <p:cNvSpPr>
            <a:spLocks noChangeArrowheads="1"/>
          </p:cNvSpPr>
          <p:nvPr/>
        </p:nvSpPr>
        <p:spPr bwMode="auto">
          <a:xfrm>
            <a:off x="3048000" y="2743200"/>
            <a:ext cx="2743200" cy="32004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5351" name="Rectangle 231"/>
          <p:cNvSpPr>
            <a:spLocks noChangeArrowheads="1"/>
          </p:cNvSpPr>
          <p:nvPr/>
        </p:nvSpPr>
        <p:spPr bwMode="auto">
          <a:xfrm>
            <a:off x="6096000" y="2743200"/>
            <a:ext cx="2819400" cy="32004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15675039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5350"/>
                                        </p:tgtEl>
                                      </p:cBhvr>
                                    </p:animEffect>
                                    <p:set>
                                      <p:cBhvr>
                                        <p:cTn id="7" dur="1" fill="hold">
                                          <p:stCondLst>
                                            <p:cond delay="499"/>
                                          </p:stCondLst>
                                        </p:cTn>
                                        <p:tgtEl>
                                          <p:spTgt spid="535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5351"/>
                                        </p:tgtEl>
                                      </p:cBhvr>
                                    </p:animEffect>
                                    <p:set>
                                      <p:cBhvr>
                                        <p:cTn id="12" dur="1" fill="hold">
                                          <p:stCondLst>
                                            <p:cond delay="499"/>
                                          </p:stCondLst>
                                        </p:cTn>
                                        <p:tgtEl>
                                          <p:spTgt spid="53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0" grpId="0" animBg="1"/>
      <p:bldP spid="5351"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50" name="Group 82"/>
          <p:cNvGraphicFramePr>
            <a:graphicFrameLocks noGrp="1"/>
          </p:cNvGraphicFramePr>
          <p:nvPr/>
        </p:nvGraphicFramePr>
        <p:xfrm>
          <a:off x="152400" y="228600"/>
          <a:ext cx="8915400" cy="2378075"/>
        </p:xfrm>
        <a:graphic>
          <a:graphicData uri="http://schemas.openxmlformats.org/drawingml/2006/table">
            <a:tbl>
              <a:tblPr/>
              <a:tblGrid>
                <a:gridCol w="2667000"/>
                <a:gridCol w="31115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32849" name="Group 81"/>
          <p:cNvGraphicFramePr>
            <a:graphicFrameLocks noGrp="1"/>
          </p:cNvGraphicFramePr>
          <p:nvPr/>
        </p:nvGraphicFramePr>
        <p:xfrm>
          <a:off x="152400" y="2590800"/>
          <a:ext cx="8915400" cy="3383256"/>
        </p:xfrm>
        <a:graphic>
          <a:graphicData uri="http://schemas.openxmlformats.org/drawingml/2006/table">
            <a:tbl>
              <a:tblPr/>
              <a:tblGrid>
                <a:gridCol w="2667000"/>
                <a:gridCol w="3124200"/>
                <a:gridCol w="3124200"/>
              </a:tblGrid>
              <a:tr h="3382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Arial" charset="0"/>
                          <a:cs typeface="Times New Roman" pitchFamily="18" charset="0"/>
                        </a:rPr>
                        <a:t>Smyrna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smtClean="0">
                          <a:ln>
                            <a:noFill/>
                          </a:ln>
                          <a:solidFill>
                            <a:srgbClr val="00FF00"/>
                          </a:solidFill>
                          <a:effectLst/>
                          <a:latin typeface="Arial" charset="0"/>
                          <a:cs typeface="Times New Roman" pitchFamily="18" charset="0"/>
                        </a:rPr>
                        <a:t>Type I</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fully abiding in Christ.</a:t>
                      </a:r>
                    </a:p>
                  </a:txBody>
                  <a:tcPr marT="45708" marB="45708"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“I know your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afflictions</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and your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poverty</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--yet you are rich!  </a:t>
                      </a:r>
                      <a:r>
                        <a:rPr kumimoji="0" lang="en-US" sz="2400" b="1" i="1" u="none" strike="noStrike" cap="none" normalizeH="0" baseline="0" smtClean="0">
                          <a:ln>
                            <a:noFill/>
                          </a:ln>
                          <a:solidFill>
                            <a:schemeClr val="tx1"/>
                          </a:solidFill>
                          <a:effectLst/>
                          <a:latin typeface="Times New Roman" pitchFamily="18" charset="0"/>
                        </a:rPr>
                        <a:t>Rev. 2:9</a:t>
                      </a:r>
                      <a:endParaRPr kumimoji="0" lang="en-US" sz="2400" b="1"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You will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suffer</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persecution...”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Rev. 2:10</a:t>
                      </a:r>
                      <a:endParaRPr kumimoji="0" lang="en-US" sz="2400" b="1" i="0" u="none" strike="noStrike" cap="none" normalizeH="0" baseline="0" smtClean="0">
                        <a:ln>
                          <a:noFill/>
                        </a:ln>
                        <a:solidFill>
                          <a:srgbClr val="FFFF66"/>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FFFF66"/>
                        </a:solidFill>
                        <a:effectLst/>
                        <a:latin typeface="Times New Roman" pitchFamily="18" charset="0"/>
                      </a:endParaRPr>
                    </a:p>
                  </a:txBody>
                  <a:tcPr marT="45708" marB="45708"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1" u="sng"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sng" strike="noStrike" cap="none" normalizeH="0" baseline="0" smtClean="0">
                          <a:ln>
                            <a:noFill/>
                          </a:ln>
                          <a:solidFill>
                            <a:srgbClr val="FFFF66"/>
                          </a:solidFill>
                          <a:effectLst/>
                          <a:latin typeface="Times New Roman" pitchFamily="18" charset="0"/>
                          <a:cs typeface="Times New Roman" pitchFamily="18" charset="0"/>
                        </a:rPr>
                        <a:t>No shortfall</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only – “…be faithful even to the point of death and I will give you the  crown of life.”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Rev. 2:10</a:t>
                      </a:r>
                      <a:endParaRPr kumimoji="0" lang="en-US" sz="2400" b="0" i="1" u="none" strike="noStrike" cap="none" normalizeH="0" baseline="0" smtClean="0">
                        <a:ln>
                          <a:noFill/>
                        </a:ln>
                        <a:solidFill>
                          <a:srgbClr val="FFFF66"/>
                        </a:solidFill>
                        <a:effectLst/>
                        <a:latin typeface="Arial" charset="0"/>
                      </a:endParaRPr>
                    </a:p>
                  </a:txBody>
                  <a:tcPr marT="45708" marB="45708"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32851" name="Rectangle 83"/>
          <p:cNvSpPr>
            <a:spLocks noChangeArrowheads="1"/>
          </p:cNvSpPr>
          <p:nvPr/>
        </p:nvSpPr>
        <p:spPr bwMode="auto">
          <a:xfrm>
            <a:off x="3048000" y="2667000"/>
            <a:ext cx="2743200" cy="32004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2852" name="Rectangle 84"/>
          <p:cNvSpPr>
            <a:spLocks noChangeArrowheads="1"/>
          </p:cNvSpPr>
          <p:nvPr/>
        </p:nvSpPr>
        <p:spPr bwMode="auto">
          <a:xfrm>
            <a:off x="6019800" y="2667000"/>
            <a:ext cx="2895600" cy="32004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22850091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32851"/>
                                        </p:tgtEl>
                                      </p:cBhvr>
                                    </p:animEffect>
                                    <p:set>
                                      <p:cBhvr>
                                        <p:cTn id="7" dur="1" fill="hold">
                                          <p:stCondLst>
                                            <p:cond delay="499"/>
                                          </p:stCondLst>
                                        </p:cTn>
                                        <p:tgtEl>
                                          <p:spTgt spid="32851"/>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32852"/>
                                        </p:tgtEl>
                                      </p:cBhvr>
                                    </p:animEffect>
                                    <p:set>
                                      <p:cBhvr>
                                        <p:cTn id="12" dur="1" fill="hold">
                                          <p:stCondLst>
                                            <p:cond delay="499"/>
                                          </p:stCondLst>
                                        </p:cTn>
                                        <p:tgtEl>
                                          <p:spTgt spid="328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51" grpId="0" animBg="1"/>
      <p:bldP spid="32852"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836" name="Group 44"/>
          <p:cNvGraphicFramePr>
            <a:graphicFrameLocks noGrp="1"/>
          </p:cNvGraphicFramePr>
          <p:nvPr/>
        </p:nvGraphicFramePr>
        <p:xfrm>
          <a:off x="152400" y="228600"/>
          <a:ext cx="8915400" cy="2378075"/>
        </p:xfrm>
        <a:graphic>
          <a:graphicData uri="http://schemas.openxmlformats.org/drawingml/2006/table">
            <a:tbl>
              <a:tblPr/>
              <a:tblGrid>
                <a:gridCol w="2667000"/>
                <a:gridCol w="31115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33835" name="Group 43"/>
          <p:cNvGraphicFramePr>
            <a:graphicFrameLocks noGrp="1"/>
          </p:cNvGraphicFramePr>
          <p:nvPr>
            <p:extLst>
              <p:ext uri="{D42A27DB-BD31-4B8C-83A1-F6EECF244321}">
                <p14:modId xmlns:p14="http://schemas.microsoft.com/office/powerpoint/2010/main" xmlns="" val="1966803224"/>
              </p:ext>
            </p:extLst>
          </p:nvPr>
        </p:nvGraphicFramePr>
        <p:xfrm>
          <a:off x="152400" y="2590800"/>
          <a:ext cx="8915400" cy="3200400"/>
        </p:xfrm>
        <a:graphic>
          <a:graphicData uri="http://schemas.openxmlformats.org/drawingml/2006/table">
            <a:tbl>
              <a:tblPr/>
              <a:tblGrid>
                <a:gridCol w="2667000"/>
                <a:gridCol w="3124200"/>
                <a:gridCol w="3124200"/>
              </a:tblGrid>
              <a:tr h="25146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err="1" smtClean="0">
                          <a:ln>
                            <a:noFill/>
                          </a:ln>
                          <a:solidFill>
                            <a:schemeClr val="tx1"/>
                          </a:solidFill>
                          <a:effectLst/>
                          <a:latin typeface="Arial" charset="0"/>
                          <a:cs typeface="Times New Roman" pitchFamily="18" charset="0"/>
                        </a:rPr>
                        <a:t>Pergamos</a:t>
                      </a:r>
                      <a:r>
                        <a:rPr kumimoji="0" lang="en-US" sz="3200" b="1" i="0" u="none" strike="noStrike" cap="none" normalizeH="0" baseline="0" dirty="0" smtClean="0">
                          <a:ln>
                            <a:noFill/>
                          </a:ln>
                          <a:solidFill>
                            <a:schemeClr val="tx1"/>
                          </a:solidFill>
                          <a:effectLst/>
                          <a:latin typeface="Arial"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Type II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rPr>
                        <a:t>not fully abiding in Christ.</a:t>
                      </a:r>
                      <a:r>
                        <a:rPr kumimoji="0" lang="en-US" sz="2800" b="0" i="0" u="none" strike="noStrike" cap="none" normalizeH="0" baseline="0" dirty="0" smtClean="0">
                          <a:ln>
                            <a:noFill/>
                          </a:ln>
                          <a:solidFill>
                            <a:schemeClr val="tx1"/>
                          </a:solidFill>
                          <a:effectLst>
                            <a:outerShdw blurRad="38100" dist="38100" dir="2700000" algn="tl">
                              <a:srgbClr val="010199"/>
                            </a:outerShdw>
                          </a:effectLst>
                          <a:latin typeface="Arial" charset="0"/>
                        </a:rPr>
                        <a:t> </a:t>
                      </a:r>
                    </a:p>
                  </a:txBody>
                  <a:tcPr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“...you remain true to my name. You did not renounce your faith in me,” </a:t>
                      </a:r>
                      <a:r>
                        <a:rPr kumimoji="0" lang="en-US" sz="2400" b="1" i="1" u="none" strike="noStrike" cap="none" normalizeH="0" baseline="0" smtClean="0">
                          <a:ln>
                            <a:noFill/>
                          </a:ln>
                          <a:solidFill>
                            <a:srgbClr val="FFFF66"/>
                          </a:solidFill>
                          <a:effectLst/>
                          <a:latin typeface="Times New Roman" pitchFamily="18" charset="0"/>
                        </a:rPr>
                        <a:t>Rev. 2:13</a:t>
                      </a:r>
                      <a:endParaRPr kumimoji="0" lang="en-US" sz="2400" b="0" i="1" u="none" strike="noStrike" cap="none" normalizeH="0" baseline="0" smtClean="0">
                        <a:ln>
                          <a:noFill/>
                        </a:ln>
                        <a:solidFill>
                          <a:srgbClr val="FFFF66"/>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FFFF66"/>
                        </a:solidFill>
                        <a:effectLst/>
                        <a:latin typeface="Times New Roman" pitchFamily="18" charset="0"/>
                      </a:endParaRP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Compromise with world.  </a:t>
                      </a:r>
                      <a:r>
                        <a:rPr kumimoji="0" lang="en-US" sz="2400" b="1" i="0" u="sng" strike="noStrike" cap="none" normalizeH="0" baseline="0" dirty="0" smtClean="0">
                          <a:ln>
                            <a:noFill/>
                          </a:ln>
                          <a:solidFill>
                            <a:schemeClr val="tx1"/>
                          </a:solidFill>
                          <a:effectLst/>
                          <a:latin typeface="Times New Roman" pitchFamily="18" charset="0"/>
                          <a:cs typeface="Times New Roman" pitchFamily="18" charset="0"/>
                        </a:rPr>
                        <a:t>Some </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hold to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Nicolaitan</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teaching;  </a:t>
                      </a:r>
                      <a:r>
                        <a:rPr kumimoji="0" lang="en-US" sz="2400" b="1" i="1" u="none" strike="noStrike" cap="none" normalizeH="0" baseline="0" dirty="0" smtClean="0">
                          <a:ln>
                            <a:noFill/>
                          </a:ln>
                          <a:solidFill>
                            <a:srgbClr val="FFFF66"/>
                          </a:solidFill>
                          <a:effectLst/>
                          <a:latin typeface="Times New Roman" pitchFamily="18" charset="0"/>
                          <a:cs typeface="Times New Roman" pitchFamily="18" charset="0"/>
                        </a:rPr>
                        <a:t>Repent</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or I will fight them with the sword of my mouth.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rgbClr val="FFFF66"/>
                          </a:solidFill>
                          <a:effectLst/>
                          <a:latin typeface="Times New Roman" pitchFamily="18" charset="0"/>
                          <a:cs typeface="Times New Roman" pitchFamily="18" charset="0"/>
                        </a:rPr>
                        <a:t>Rev. 2:16</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dirty="0" smtClean="0">
                        <a:ln>
                          <a:noFill/>
                        </a:ln>
                        <a:solidFill>
                          <a:srgbClr val="FFFF66"/>
                        </a:solidFill>
                        <a:effectLst/>
                        <a:latin typeface="Arial" charset="0"/>
                      </a:endParaRPr>
                    </a:p>
                  </a:txBody>
                  <a:tcPr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33837" name="Rectangle 45"/>
          <p:cNvSpPr>
            <a:spLocks noChangeArrowheads="1"/>
          </p:cNvSpPr>
          <p:nvPr/>
        </p:nvSpPr>
        <p:spPr bwMode="auto">
          <a:xfrm>
            <a:off x="2895600" y="2743200"/>
            <a:ext cx="2895600" cy="2895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3838" name="Rectangle 46"/>
          <p:cNvSpPr>
            <a:spLocks noChangeArrowheads="1"/>
          </p:cNvSpPr>
          <p:nvPr/>
        </p:nvSpPr>
        <p:spPr bwMode="auto">
          <a:xfrm>
            <a:off x="6096000" y="2743200"/>
            <a:ext cx="2819400" cy="2895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2098955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33837"/>
                                        </p:tgtEl>
                                      </p:cBhvr>
                                    </p:animEffect>
                                    <p:set>
                                      <p:cBhvr>
                                        <p:cTn id="7" dur="1" fill="hold">
                                          <p:stCondLst>
                                            <p:cond delay="499"/>
                                          </p:stCondLst>
                                        </p:cTn>
                                        <p:tgtEl>
                                          <p:spTgt spid="33837"/>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33838"/>
                                        </p:tgtEl>
                                      </p:cBhvr>
                                    </p:animEffect>
                                    <p:set>
                                      <p:cBhvr>
                                        <p:cTn id="12" dur="1" fill="hold">
                                          <p:stCondLst>
                                            <p:cond delay="499"/>
                                          </p:stCondLst>
                                        </p:cTn>
                                        <p:tgtEl>
                                          <p:spTgt spid="338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37" grpId="0" animBg="1"/>
      <p:bldP spid="33838"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61" name="Group 45"/>
          <p:cNvGraphicFramePr>
            <a:graphicFrameLocks noGrp="1"/>
          </p:cNvGraphicFramePr>
          <p:nvPr/>
        </p:nvGraphicFramePr>
        <p:xfrm>
          <a:off x="152400" y="228600"/>
          <a:ext cx="8915400" cy="2378075"/>
        </p:xfrm>
        <a:graphic>
          <a:graphicData uri="http://schemas.openxmlformats.org/drawingml/2006/table">
            <a:tbl>
              <a:tblPr/>
              <a:tblGrid>
                <a:gridCol w="2667000"/>
                <a:gridCol w="31115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34865" name="Group 49"/>
          <p:cNvGraphicFramePr>
            <a:graphicFrameLocks noGrp="1"/>
          </p:cNvGraphicFramePr>
          <p:nvPr/>
        </p:nvGraphicFramePr>
        <p:xfrm>
          <a:off x="152400" y="2590800"/>
          <a:ext cx="8915400" cy="3932238"/>
        </p:xfrm>
        <a:graphic>
          <a:graphicData uri="http://schemas.openxmlformats.org/drawingml/2006/table">
            <a:tbl>
              <a:tblPr/>
              <a:tblGrid>
                <a:gridCol w="2667000"/>
                <a:gridCol w="3124200"/>
                <a:gridCol w="3124200"/>
              </a:tblGrid>
              <a:tr h="3932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Arial" charset="0"/>
                          <a:cs typeface="Times New Roman" pitchFamily="18" charset="0"/>
                        </a:rPr>
                        <a:t>Thyatira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smtClean="0">
                          <a:ln>
                            <a:noFill/>
                          </a:ln>
                          <a:solidFill>
                            <a:srgbClr val="FF0000"/>
                          </a:solidFill>
                          <a:effectLst/>
                          <a:latin typeface="Times New Roman" pitchFamily="18" charset="0"/>
                          <a:cs typeface="Times New Roman" pitchFamily="18" charset="0"/>
                        </a:rPr>
                        <a:t>Type III</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most          practice spiritual adultery; </a:t>
                      </a:r>
                      <a:r>
                        <a:rPr kumimoji="0" lang="en-US" sz="2800" b="1" i="0" u="sng" strike="noStrike" cap="none" normalizeH="0" baseline="0" smtClean="0">
                          <a:ln>
                            <a:noFill/>
                          </a:ln>
                          <a:solidFill>
                            <a:schemeClr val="tx1"/>
                          </a:solidFill>
                          <a:effectLst/>
                          <a:latin typeface="Arial" charset="0"/>
                        </a:rPr>
                        <a:t>no</a:t>
                      </a:r>
                      <a:r>
                        <a:rPr kumimoji="0" lang="en-US" sz="2800" b="1" i="0" u="none" strike="noStrike" cap="none" normalizeH="0" baseline="0" smtClean="0">
                          <a:ln>
                            <a:noFill/>
                          </a:ln>
                          <a:solidFill>
                            <a:schemeClr val="tx1"/>
                          </a:solidFill>
                          <a:effectLst/>
                          <a:latin typeface="Arial" charset="0"/>
                        </a:rPr>
                        <a:t> abiding in Christ.</a:t>
                      </a:r>
                    </a:p>
                  </a:txBody>
                  <a:tcPr marT="45724" marB="45724"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“...your love and faith, your service and perseverance, and that you are now doing more (works) than you did at first.”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Rev. 2:19</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a:txBody>
                  <a:tcPr marT="45724" marB="45724"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Unless they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repent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of immoral  practices, they will be cast into to “great tribulation.”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Rev. 2:22; Matt. 24:21</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smtClean="0">
                        <a:ln>
                          <a:noFill/>
                        </a:ln>
                        <a:solidFill>
                          <a:schemeClr val="tx1"/>
                        </a:solidFill>
                        <a:effectLst/>
                        <a:latin typeface="Arial" charset="0"/>
                      </a:endParaRPr>
                    </a:p>
                  </a:txBody>
                  <a:tcPr marT="45724" marB="45724"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34862" name="Rectangle 46"/>
          <p:cNvSpPr>
            <a:spLocks noChangeArrowheads="1"/>
          </p:cNvSpPr>
          <p:nvPr/>
        </p:nvSpPr>
        <p:spPr bwMode="auto">
          <a:xfrm>
            <a:off x="2895600" y="2667000"/>
            <a:ext cx="2895600" cy="2895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4863" name="Rectangle 47"/>
          <p:cNvSpPr>
            <a:spLocks noChangeArrowheads="1"/>
          </p:cNvSpPr>
          <p:nvPr/>
        </p:nvSpPr>
        <p:spPr bwMode="auto">
          <a:xfrm>
            <a:off x="6019800" y="2667000"/>
            <a:ext cx="2895600" cy="2895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553204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34862"/>
                                        </p:tgtEl>
                                      </p:cBhvr>
                                    </p:animEffect>
                                    <p:set>
                                      <p:cBhvr>
                                        <p:cTn id="7" dur="1" fill="hold">
                                          <p:stCondLst>
                                            <p:cond delay="499"/>
                                          </p:stCondLst>
                                        </p:cTn>
                                        <p:tgtEl>
                                          <p:spTgt spid="3486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34863"/>
                                        </p:tgtEl>
                                      </p:cBhvr>
                                    </p:animEffect>
                                    <p:set>
                                      <p:cBhvr>
                                        <p:cTn id="12" dur="1" fill="hold">
                                          <p:stCondLst>
                                            <p:cond delay="499"/>
                                          </p:stCondLst>
                                        </p:cTn>
                                        <p:tgtEl>
                                          <p:spTgt spid="3486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62" grpId="0" animBg="1"/>
      <p:bldP spid="3486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85" name="Group 45"/>
          <p:cNvGraphicFramePr>
            <a:graphicFrameLocks noGrp="1"/>
          </p:cNvGraphicFramePr>
          <p:nvPr/>
        </p:nvGraphicFramePr>
        <p:xfrm>
          <a:off x="152400" y="228600"/>
          <a:ext cx="8915400" cy="2378075"/>
        </p:xfrm>
        <a:graphic>
          <a:graphicData uri="http://schemas.openxmlformats.org/drawingml/2006/table">
            <a:tbl>
              <a:tblPr/>
              <a:tblGrid>
                <a:gridCol w="2667000"/>
                <a:gridCol w="31115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35888" name="Group 48"/>
          <p:cNvGraphicFramePr>
            <a:graphicFrameLocks noGrp="1"/>
          </p:cNvGraphicFramePr>
          <p:nvPr/>
        </p:nvGraphicFramePr>
        <p:xfrm>
          <a:off x="152400" y="2590800"/>
          <a:ext cx="8915400" cy="3505200"/>
        </p:xfrm>
        <a:graphic>
          <a:graphicData uri="http://schemas.openxmlformats.org/drawingml/2006/table">
            <a:tbl>
              <a:tblPr/>
              <a:tblGrid>
                <a:gridCol w="2667000"/>
                <a:gridCol w="3124200"/>
                <a:gridCol w="3124200"/>
              </a:tblGrid>
              <a:tr h="1077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Arial" charset="0"/>
                          <a:cs typeface="Times New Roman" pitchFamily="18" charset="0"/>
                        </a:rPr>
                        <a:t>Sardis </a:t>
                      </a:r>
                      <a:r>
                        <a:rPr kumimoji="0" lang="en-US" sz="3200" b="1"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rgbClr val="FF0000"/>
                          </a:solidFill>
                          <a:effectLst/>
                          <a:latin typeface="Times New Roman" pitchFamily="18" charset="0"/>
                          <a:cs typeface="Times New Roman" pitchFamily="18" charset="0"/>
                        </a:rPr>
                        <a:t>Type III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most are spiritually dead; </a:t>
                      </a:r>
                      <a:r>
                        <a:rPr kumimoji="0" lang="en-US" sz="2800" b="1" i="0" u="sng" strike="noStrike" cap="none" normalizeH="0" baseline="0" smtClean="0">
                          <a:ln>
                            <a:noFill/>
                          </a:ln>
                          <a:solidFill>
                            <a:schemeClr val="tx1"/>
                          </a:solidFill>
                          <a:effectLst/>
                          <a:latin typeface="Arial" charset="0"/>
                        </a:rPr>
                        <a:t>no</a:t>
                      </a:r>
                      <a:r>
                        <a:rPr kumimoji="0" lang="en-US" sz="2800" b="1" i="0" u="none" strike="noStrike" cap="none" normalizeH="0" baseline="0" smtClean="0">
                          <a:ln>
                            <a:noFill/>
                          </a:ln>
                          <a:solidFill>
                            <a:schemeClr val="tx1"/>
                          </a:solidFill>
                          <a:effectLst/>
                          <a:latin typeface="Arial" charset="0"/>
                        </a:rPr>
                        <a:t> abiding in Christ.</a:t>
                      </a: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rPr>
                        <a:t> </a:t>
                      </a:r>
                    </a:p>
                  </a:txBody>
                  <a:tcPr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10199"/>
                          </a:outerShdw>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1" i="0" u="none" strike="noStrike" cap="none" normalizeH="0" baseline="0" smtClean="0">
                          <a:ln>
                            <a:noFill/>
                          </a:ln>
                          <a:solidFill>
                            <a:schemeClr val="tx1"/>
                          </a:solidFill>
                          <a:effectLst>
                            <a:outerShdw blurRad="38100" dist="38100" dir="2700000" algn="tl">
                              <a:srgbClr val="010199"/>
                            </a:outerShdw>
                          </a:effectLst>
                          <a:latin typeface="Times New Roman" pitchFamily="18" charset="0"/>
                        </a:rPr>
                        <a:t>None</a:t>
                      </a: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3200" b="1" i="0" u="none" strike="noStrike" cap="none" normalizeH="0" baseline="0" smtClean="0">
                        <a:ln>
                          <a:noFill/>
                        </a:ln>
                        <a:solidFill>
                          <a:schemeClr val="tx1"/>
                        </a:solidFill>
                        <a:effectLst>
                          <a:outerShdw blurRad="38100" dist="38100" dir="2700000" algn="tl">
                            <a:srgbClr val="010199"/>
                          </a:outerShdw>
                        </a:effectLst>
                        <a:latin typeface="Times New Roman" pitchFamily="18" charset="0"/>
                      </a:endParaRP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Wake-up, watch,</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and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repent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or “I will come as a thief.”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Rev. 3:3;          1 Thess. 5:1-3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smtClean="0">
                        <a:ln>
                          <a:noFill/>
                        </a:ln>
                        <a:solidFill>
                          <a:srgbClr val="FFFF66"/>
                        </a:solidFill>
                        <a:effectLst/>
                        <a:latin typeface="Arial" charset="0"/>
                      </a:endParaRPr>
                    </a:p>
                  </a:txBody>
                  <a:tcPr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35886" name="Rectangle 46"/>
          <p:cNvSpPr>
            <a:spLocks noChangeArrowheads="1"/>
          </p:cNvSpPr>
          <p:nvPr/>
        </p:nvSpPr>
        <p:spPr bwMode="auto">
          <a:xfrm>
            <a:off x="2895600" y="2743200"/>
            <a:ext cx="2895600" cy="18288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5887" name="Rectangle 47"/>
          <p:cNvSpPr>
            <a:spLocks noChangeArrowheads="1"/>
          </p:cNvSpPr>
          <p:nvPr/>
        </p:nvSpPr>
        <p:spPr bwMode="auto">
          <a:xfrm>
            <a:off x="6019800" y="2743200"/>
            <a:ext cx="2895600" cy="18288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3970126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35886"/>
                                        </p:tgtEl>
                                      </p:cBhvr>
                                    </p:animEffect>
                                    <p:set>
                                      <p:cBhvr>
                                        <p:cTn id="7" dur="1" fill="hold">
                                          <p:stCondLst>
                                            <p:cond delay="499"/>
                                          </p:stCondLst>
                                        </p:cTn>
                                        <p:tgtEl>
                                          <p:spTgt spid="35886"/>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35887"/>
                                        </p:tgtEl>
                                      </p:cBhvr>
                                    </p:animEffect>
                                    <p:set>
                                      <p:cBhvr>
                                        <p:cTn id="12" dur="1" fill="hold">
                                          <p:stCondLst>
                                            <p:cond delay="499"/>
                                          </p:stCondLst>
                                        </p:cTn>
                                        <p:tgtEl>
                                          <p:spTgt spid="358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86" grpId="0" animBg="1"/>
      <p:bldP spid="35887"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19" name="Group 55"/>
          <p:cNvGraphicFramePr>
            <a:graphicFrameLocks noGrp="1"/>
          </p:cNvGraphicFramePr>
          <p:nvPr/>
        </p:nvGraphicFramePr>
        <p:xfrm>
          <a:off x="152400" y="228600"/>
          <a:ext cx="8915400" cy="2378075"/>
        </p:xfrm>
        <a:graphic>
          <a:graphicData uri="http://schemas.openxmlformats.org/drawingml/2006/table">
            <a:tbl>
              <a:tblPr/>
              <a:tblGrid>
                <a:gridCol w="2819400"/>
                <a:gridCol w="29591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36918" name="Group 54"/>
          <p:cNvGraphicFramePr>
            <a:graphicFrameLocks noGrp="1"/>
          </p:cNvGraphicFramePr>
          <p:nvPr/>
        </p:nvGraphicFramePr>
        <p:xfrm>
          <a:off x="152400" y="2590800"/>
          <a:ext cx="8915400" cy="3200400"/>
        </p:xfrm>
        <a:graphic>
          <a:graphicData uri="http://schemas.openxmlformats.org/drawingml/2006/table">
            <a:tbl>
              <a:tblPr/>
              <a:tblGrid>
                <a:gridCol w="2819400"/>
                <a:gridCol w="2971800"/>
                <a:gridCol w="3124200"/>
              </a:tblGrid>
              <a:tr h="1108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Arial" charset="0"/>
                          <a:cs typeface="Times New Roman" pitchFamily="18" charset="0"/>
                        </a:rPr>
                        <a:t>Philadelphia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smtClean="0">
                          <a:ln>
                            <a:noFill/>
                          </a:ln>
                          <a:solidFill>
                            <a:srgbClr val="00FF00"/>
                          </a:solidFill>
                          <a:effectLst/>
                          <a:latin typeface="Times New Roman" pitchFamily="18" charset="0"/>
                          <a:cs typeface="Times New Roman" pitchFamily="18" charset="0"/>
                        </a:rPr>
                        <a:t>Type I</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fully abiding in Christ.</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“...you have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little strength</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yet you have kept my Word and have not denied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my name.”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FF66"/>
                          </a:solidFill>
                          <a:effectLst/>
                          <a:latin typeface="Times New Roman" pitchFamily="18" charset="0"/>
                        </a:rPr>
                        <a:t>Rev. 3:8</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FFFF66"/>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1" u="sng"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sng" strike="noStrike" cap="none" normalizeH="0" baseline="0" smtClean="0">
                          <a:ln>
                            <a:noFill/>
                          </a:ln>
                          <a:solidFill>
                            <a:schemeClr val="tx1"/>
                          </a:solidFill>
                          <a:effectLst/>
                          <a:latin typeface="Times New Roman" pitchFamily="18" charset="0"/>
                          <a:cs typeface="Times New Roman" pitchFamily="18" charset="0"/>
                        </a:rPr>
                        <a:t>No shortfall</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“…only hold onto what you have so no one will take your crown.”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Rev. 3:11</a:t>
                      </a:r>
                      <a:endParaRPr kumimoji="0" lang="en-US" sz="2400" b="0" i="1" u="none" strike="noStrike" cap="none" normalizeH="0" baseline="0" smtClean="0">
                        <a:ln>
                          <a:noFill/>
                        </a:ln>
                        <a:solidFill>
                          <a:srgbClr val="FFFF66"/>
                        </a:solidFill>
                        <a:effectLst/>
                        <a:latin typeface="Arial" charset="0"/>
                      </a:endParaRPr>
                    </a:p>
                  </a:txBody>
                  <a:tcPr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36920" name="Rectangle 56"/>
          <p:cNvSpPr>
            <a:spLocks noChangeArrowheads="1"/>
          </p:cNvSpPr>
          <p:nvPr/>
        </p:nvSpPr>
        <p:spPr bwMode="auto">
          <a:xfrm>
            <a:off x="3048000" y="2743200"/>
            <a:ext cx="2743200" cy="2895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6921" name="Rectangle 57"/>
          <p:cNvSpPr>
            <a:spLocks noChangeArrowheads="1"/>
          </p:cNvSpPr>
          <p:nvPr/>
        </p:nvSpPr>
        <p:spPr bwMode="auto">
          <a:xfrm>
            <a:off x="6096000" y="2743200"/>
            <a:ext cx="2819400" cy="2895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4074189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36920"/>
                                        </p:tgtEl>
                                      </p:cBhvr>
                                    </p:animEffect>
                                    <p:set>
                                      <p:cBhvr>
                                        <p:cTn id="7" dur="1" fill="hold">
                                          <p:stCondLst>
                                            <p:cond delay="499"/>
                                          </p:stCondLst>
                                        </p:cTn>
                                        <p:tgtEl>
                                          <p:spTgt spid="3692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36921"/>
                                        </p:tgtEl>
                                      </p:cBhvr>
                                    </p:animEffect>
                                    <p:set>
                                      <p:cBhvr>
                                        <p:cTn id="12" dur="1" fill="hold">
                                          <p:stCondLst>
                                            <p:cond delay="499"/>
                                          </p:stCondLst>
                                        </p:cTn>
                                        <p:tgtEl>
                                          <p:spTgt spid="369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20" grpId="0" animBg="1"/>
      <p:bldP spid="36921"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937" name="Group 49"/>
          <p:cNvGraphicFramePr>
            <a:graphicFrameLocks noGrp="1"/>
          </p:cNvGraphicFramePr>
          <p:nvPr/>
        </p:nvGraphicFramePr>
        <p:xfrm>
          <a:off x="152400" y="228600"/>
          <a:ext cx="8915400" cy="2378075"/>
        </p:xfrm>
        <a:graphic>
          <a:graphicData uri="http://schemas.openxmlformats.org/drawingml/2006/table">
            <a:tbl>
              <a:tblPr/>
              <a:tblGrid>
                <a:gridCol w="2667000"/>
                <a:gridCol w="3111500"/>
                <a:gridCol w="3136900"/>
              </a:tblGrid>
              <a:tr h="1006109">
                <a:tc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tab pos="3189288" algn="l"/>
                        </a:tabLst>
                      </a:pPr>
                      <a:r>
                        <a:rPr kumimoji="0" lang="en-US" sz="3200" b="1" i="0" u="none" strike="noStrike" cap="none" normalizeH="0" baseline="0" smtClean="0">
                          <a:ln>
                            <a:noFill/>
                          </a:ln>
                          <a:solidFill>
                            <a:srgbClr val="FFFF66"/>
                          </a:solidFill>
                          <a:effectLst/>
                          <a:latin typeface="Arial" charset="0"/>
                          <a:cs typeface="Times New Roman" pitchFamily="18" charset="0"/>
                        </a:rPr>
                        <a:t>Commendation and Warning by Jesus</a:t>
                      </a:r>
                    </a:p>
                    <a:p>
                      <a:pPr marL="0" marR="0" lvl="0" indent="0" algn="ctr" defTabSz="914400" rtl="0" eaLnBrk="1" fontAlgn="base" latinLnBrk="0" hangingPunct="1">
                        <a:lnSpc>
                          <a:spcPct val="100000"/>
                        </a:lnSpc>
                        <a:spcBef>
                          <a:spcPct val="0"/>
                        </a:spcBef>
                        <a:spcAft>
                          <a:spcPct val="0"/>
                        </a:spcAft>
                        <a:buClrTx/>
                        <a:buSzTx/>
                        <a:buFontTx/>
                        <a:buNone/>
                        <a:tabLst>
                          <a:tab pos="3189288" algn="l"/>
                        </a:tabLst>
                      </a:pPr>
                      <a:r>
                        <a:rPr kumimoji="0" lang="en-US" sz="2800" b="1" i="0" u="none" strike="noStrike" cap="none" normalizeH="0" baseline="0" smtClean="0">
                          <a:ln>
                            <a:noFill/>
                          </a:ln>
                          <a:solidFill>
                            <a:srgbClr val="FFFF66"/>
                          </a:solidFill>
                          <a:effectLst/>
                          <a:latin typeface="Arial" charset="0"/>
                        </a:rPr>
                        <a:t>Revelation 2 – 3</a:t>
                      </a:r>
                      <a:endParaRPr kumimoji="0" lang="en-US" sz="2800" b="0"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3719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Church / Christian Type </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rgbClr val="FFFF66"/>
                        </a:solidFill>
                        <a:effectLst/>
                        <a:latin typeface="Arial"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Commendation</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Shortfall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And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rgbClr val="FFFF66"/>
                          </a:solidFill>
                          <a:effectLst/>
                          <a:latin typeface="Arial" charset="0"/>
                          <a:cs typeface="Times New Roman" pitchFamily="18" charset="0"/>
                        </a:rPr>
                        <a:t>Warning</a:t>
                      </a:r>
                      <a:endParaRPr kumimoji="0" lang="en-US" sz="2800" b="1" i="0" u="none" strike="noStrike" cap="none" normalizeH="0" baseline="0" smtClean="0">
                        <a:ln>
                          <a:noFill/>
                        </a:ln>
                        <a:solidFill>
                          <a:srgbClr val="FFFF66"/>
                        </a:solidFill>
                        <a:effectLst/>
                        <a:latin typeface="Arial" charset="0"/>
                      </a:endParaRPr>
                    </a:p>
                  </a:txBody>
                  <a:tcPr marT="45732" marB="45732"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graphicFrame>
        <p:nvGraphicFramePr>
          <p:cNvPr id="37940" name="Group 52"/>
          <p:cNvGraphicFramePr>
            <a:graphicFrameLocks noGrp="1"/>
          </p:cNvGraphicFramePr>
          <p:nvPr/>
        </p:nvGraphicFramePr>
        <p:xfrm>
          <a:off x="152400" y="2590800"/>
          <a:ext cx="8915400" cy="3505200"/>
        </p:xfrm>
        <a:graphic>
          <a:graphicData uri="http://schemas.openxmlformats.org/drawingml/2006/table">
            <a:tbl>
              <a:tblPr/>
              <a:tblGrid>
                <a:gridCol w="2667000"/>
                <a:gridCol w="3124200"/>
                <a:gridCol w="3124200"/>
              </a:tblGrid>
              <a:tr h="971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lgerian" pitchFamily="82"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smtClean="0">
                          <a:ln>
                            <a:noFill/>
                          </a:ln>
                          <a:solidFill>
                            <a:schemeClr val="tx1"/>
                          </a:solidFill>
                          <a:effectLst/>
                          <a:latin typeface="Arial" charset="0"/>
                          <a:cs typeface="Times New Roman" pitchFamily="18" charset="0"/>
                        </a:rPr>
                        <a:t>Laodicea</a:t>
                      </a:r>
                      <a:r>
                        <a:rPr kumimoji="0" lang="en-US" sz="3200" b="0" i="0" u="none" strike="noStrike" cap="none" normalizeH="0" baseline="0" smtClean="0">
                          <a:ln>
                            <a:noFill/>
                          </a:ln>
                          <a:solidFill>
                            <a:schemeClr val="tx1"/>
                          </a:solidFill>
                          <a:effectLst/>
                          <a:latin typeface="Arial"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smtClean="0">
                          <a:ln>
                            <a:noFill/>
                          </a:ln>
                          <a:solidFill>
                            <a:srgbClr val="FF0000"/>
                          </a:solidFill>
                          <a:effectLst/>
                          <a:latin typeface="Times New Roman" pitchFamily="18" charset="0"/>
                          <a:cs typeface="Times New Roman" pitchFamily="18" charset="0"/>
                        </a:rPr>
                        <a:t>Type III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most are totally self reliant;  </a:t>
                      </a:r>
                      <a:r>
                        <a:rPr kumimoji="0" lang="en-US" sz="2800" b="1" i="0" u="sng" strike="noStrike" cap="none" normalizeH="0" baseline="0" smtClean="0">
                          <a:ln>
                            <a:noFill/>
                          </a:ln>
                          <a:solidFill>
                            <a:schemeClr val="tx1"/>
                          </a:solidFill>
                          <a:effectLst/>
                          <a:latin typeface="Arial" charset="0"/>
                        </a:rPr>
                        <a:t>no</a:t>
                      </a:r>
                      <a:r>
                        <a:rPr kumimoji="0" lang="en-US" sz="2800" b="1" i="0" u="none" strike="noStrike" cap="none" normalizeH="0" baseline="0" smtClean="0">
                          <a:ln>
                            <a:noFill/>
                          </a:ln>
                          <a:solidFill>
                            <a:schemeClr val="tx1"/>
                          </a:solidFill>
                          <a:effectLst/>
                          <a:latin typeface="Arial" charset="0"/>
                        </a:rPr>
                        <a:t> abiding in Christ.</a:t>
                      </a:r>
                    </a:p>
                  </a:txBody>
                  <a:tcPr horzOverflow="overflow">
                    <a:lnL w="254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en-US" sz="1200" b="1" i="0" u="none" strike="noStrike" cap="none" normalizeH="0" baseline="0" smtClean="0">
                        <a:ln>
                          <a:noFill/>
                        </a:ln>
                        <a:solidFill>
                          <a:schemeClr val="tx1"/>
                        </a:solidFill>
                        <a:effectLst>
                          <a:outerShdw blurRad="38100" dist="38100" dir="2700000" algn="tl">
                            <a:srgbClr val="010199"/>
                          </a:outerShdw>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sz="3200" b="1" i="0" u="none" strike="noStrike" cap="none" normalizeH="0" baseline="0" smtClean="0">
                          <a:ln>
                            <a:noFill/>
                          </a:ln>
                          <a:solidFill>
                            <a:schemeClr val="tx1"/>
                          </a:solidFill>
                          <a:effectLst>
                            <a:outerShdw blurRad="38100" dist="38100" dir="2700000" algn="tl">
                              <a:srgbClr val="010199"/>
                            </a:outerShdw>
                          </a:effectLst>
                          <a:latin typeface="Times New Roman" pitchFamily="18" charset="0"/>
                        </a:rPr>
                        <a:t>None</a:t>
                      </a:r>
                    </a:p>
                  </a:txBody>
                  <a:tcP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Be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earnest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and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repent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open door and I will come in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Rev. 3:19-20</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if not, I will vomit you out of my mouth.          </a:t>
                      </a:r>
                      <a:r>
                        <a:rPr kumimoji="0" lang="en-US" sz="2400" b="1" i="1" u="none" strike="noStrike" cap="none" normalizeH="0" baseline="0" smtClean="0">
                          <a:ln>
                            <a:noFill/>
                          </a:ln>
                          <a:solidFill>
                            <a:srgbClr val="FFFF66"/>
                          </a:solidFill>
                          <a:effectLst/>
                          <a:latin typeface="Times New Roman" pitchFamily="18" charset="0"/>
                          <a:cs typeface="Times New Roman" pitchFamily="18" charset="0"/>
                        </a:rPr>
                        <a:t>Rev. 3:16</a:t>
                      </a:r>
                      <a:r>
                        <a:rPr kumimoji="0" lang="en-US" sz="2400" b="1" i="0" u="none" strike="noStrike" cap="none" normalizeH="0" baseline="0" smtClean="0">
                          <a:ln>
                            <a:noFill/>
                          </a:ln>
                          <a:solidFill>
                            <a:srgbClr val="FFFF66"/>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FFFF66"/>
                        </a:solidFill>
                        <a:effectLst/>
                        <a:latin typeface="Arial" charset="0"/>
                      </a:endParaRPr>
                    </a:p>
                  </a:txBody>
                  <a:tcPr horzOverflow="overflow">
                    <a:lnL w="12700" cap="flat" cmpd="sng" algn="ctr">
                      <a:solidFill>
                        <a:srgbClr val="FFFF00"/>
                      </a:solidFill>
                      <a:prstDash val="solid"/>
                      <a:round/>
                      <a:headEnd type="none" w="med" len="med"/>
                      <a:tailEnd type="none" w="med" len="med"/>
                    </a:lnL>
                    <a:lnR w="25400" cap="flat" cmpd="sng" algn="ctr">
                      <a:solidFill>
                        <a:srgbClr val="FFFF00"/>
                      </a:solidFill>
                      <a:prstDash val="solid"/>
                      <a:round/>
                      <a:headEnd type="none" w="med" len="med"/>
                      <a:tailEnd type="none" w="med" len="med"/>
                    </a:lnR>
                    <a:lnT w="25400" cap="flat" cmpd="sng" algn="ctr">
                      <a:solidFill>
                        <a:srgbClr val="FFFF00"/>
                      </a:solidFill>
                      <a:prstDash val="solid"/>
                      <a:round/>
                      <a:headEnd type="none" w="med" len="med"/>
                      <a:tailEnd type="none" w="med" len="med"/>
                    </a:lnT>
                    <a:lnB w="254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37938" name="Rectangle 50"/>
          <p:cNvSpPr>
            <a:spLocks noChangeArrowheads="1"/>
          </p:cNvSpPr>
          <p:nvPr/>
        </p:nvSpPr>
        <p:spPr bwMode="auto">
          <a:xfrm>
            <a:off x="3048000" y="2743200"/>
            <a:ext cx="2817813" cy="2514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7939" name="Rectangle 51"/>
          <p:cNvSpPr>
            <a:spLocks noChangeArrowheads="1"/>
          </p:cNvSpPr>
          <p:nvPr/>
        </p:nvSpPr>
        <p:spPr bwMode="auto">
          <a:xfrm>
            <a:off x="6019800" y="2667000"/>
            <a:ext cx="2895600" cy="2514600"/>
          </a:xfrm>
          <a:prstGeom prst="rect">
            <a:avLst/>
          </a:prstGeom>
          <a:solidFill>
            <a:srgbClr val="000000"/>
          </a:solidFill>
          <a:ln w="9525">
            <a:solidFill>
              <a:schemeClr val="bg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7" name="Text Box 134"/>
          <p:cNvSpPr txBox="1">
            <a:spLocks noChangeArrowheads="1"/>
          </p:cNvSpPr>
          <p:nvPr/>
        </p:nvSpPr>
        <p:spPr bwMode="auto">
          <a:xfrm>
            <a:off x="7772400" y="6412468"/>
            <a:ext cx="1295400" cy="369332"/>
          </a:xfrm>
          <a:prstGeom prst="rect">
            <a:avLst/>
          </a:prstGeom>
          <a:solidFill>
            <a:srgbClr val="000000"/>
          </a:solidFill>
          <a:ln>
            <a:noFill/>
          </a:ln>
          <a:effectLst/>
          <a:extLst>
            <a:ext uri="{91240B29-F687-4F45-9708-019B960494DF}">
              <a14:hiddenLine xmlns:a14="http://schemas.microsoft.com/office/drawing/2010/main" xmlns="" w="9525" algn="ctr">
                <a:solidFill>
                  <a:srgbClr val="6DD9FF"/>
                </a:solidFill>
                <a:miter lim="800000"/>
                <a:headEnd type="none" w="med" len="lg"/>
                <a:tailEnd type="none" w="med"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US" b="1" dirty="0" smtClean="0">
                <a:solidFill>
                  <a:srgbClr val="00FF00"/>
                </a:solidFill>
                <a:latin typeface="Tahoma" pitchFamily="34" charset="0"/>
              </a:rPr>
              <a:t>Page 5</a:t>
            </a:r>
            <a:endParaRPr lang="en-US" b="1" dirty="0">
              <a:solidFill>
                <a:srgbClr val="00FF00"/>
              </a:solidFill>
              <a:latin typeface="Tahoma" pitchFamily="34" charset="0"/>
            </a:endParaRPr>
          </a:p>
        </p:txBody>
      </p:sp>
    </p:spTree>
    <p:extLst>
      <p:ext uri="{BB962C8B-B14F-4D97-AF65-F5344CB8AC3E}">
        <p14:creationId xmlns:p14="http://schemas.microsoft.com/office/powerpoint/2010/main" xmlns="" val="11528073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37938"/>
                                        </p:tgtEl>
                                      </p:cBhvr>
                                    </p:animEffect>
                                    <p:set>
                                      <p:cBhvr>
                                        <p:cTn id="7" dur="1" fill="hold">
                                          <p:stCondLst>
                                            <p:cond delay="499"/>
                                          </p:stCondLst>
                                        </p:cTn>
                                        <p:tgtEl>
                                          <p:spTgt spid="37938"/>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0" nodeType="clickEffect">
                                  <p:stCondLst>
                                    <p:cond delay="0"/>
                                  </p:stCondLst>
                                  <p:childTnLst>
                                    <p:animEffect transition="out" filter="dissolve">
                                      <p:cBhvr>
                                        <p:cTn id="11" dur="500"/>
                                        <p:tgtEl>
                                          <p:spTgt spid="37939"/>
                                        </p:tgtEl>
                                      </p:cBhvr>
                                    </p:animEffect>
                                    <p:set>
                                      <p:cBhvr>
                                        <p:cTn id="12" dur="1" fill="hold">
                                          <p:stCondLst>
                                            <p:cond delay="499"/>
                                          </p:stCondLst>
                                        </p:cTn>
                                        <p:tgtEl>
                                          <p:spTgt spid="379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38" grpId="0" animBg="1"/>
      <p:bldP spid="37939" grpId="0" animBg="1"/>
    </p:bldLst>
  </p:timing>
</p:sld>
</file>

<file path=ppt/theme/theme1.xml><?xml version="1.0" encoding="utf-8"?>
<a:theme xmlns:a="http://schemas.openxmlformats.org/drawingml/2006/main" name="blank">
  <a:themeElements>
    <a:clrScheme name="blank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blank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blank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blank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blank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blank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blank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blank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12292</TotalTime>
  <Words>7840</Words>
  <Application>Microsoft Office PowerPoint</Application>
  <PresentationFormat>On-screen Show (4:3)</PresentationFormat>
  <Paragraphs>661</Paragraphs>
  <Slides>107</Slides>
  <Notes>2</Notes>
  <HiddenSlides>0</HiddenSlides>
  <MMClips>0</MMClips>
  <ScaleCrop>false</ScaleCrop>
  <HeadingPairs>
    <vt:vector size="4" baseType="variant">
      <vt:variant>
        <vt:lpstr>Theme</vt:lpstr>
      </vt:variant>
      <vt:variant>
        <vt:i4>1</vt:i4>
      </vt:variant>
      <vt:variant>
        <vt:lpstr>Slide Titles</vt:lpstr>
      </vt:variant>
      <vt:variant>
        <vt:i4>107</vt:i4>
      </vt:variant>
    </vt:vector>
  </HeadingPairs>
  <TitlesOfParts>
    <vt:vector size="108" baseType="lpstr">
      <vt:lpstr>blank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dc:creator>
  <cp:lastModifiedBy>JB </cp:lastModifiedBy>
  <cp:revision>288</cp:revision>
  <cp:lastPrinted>2012-03-28T17:34:36Z</cp:lastPrinted>
  <dcterms:created xsi:type="dcterms:W3CDTF">2006-01-27T20:39:13Z</dcterms:created>
  <dcterms:modified xsi:type="dcterms:W3CDTF">2012-07-25T01:27:05Z</dcterms:modified>
</cp:coreProperties>
</file>